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  <p:sldMasterId id="2147483667" r:id="rId2"/>
    <p:sldMasterId id="2147483668" r:id="rId3"/>
  </p:sldMasterIdLst>
  <p:notesMasterIdLst>
    <p:notesMasterId r:id="rId17"/>
  </p:notesMasterIdLst>
  <p:sldIdLst>
    <p:sldId id="256" r:id="rId4"/>
    <p:sldId id="258" r:id="rId5"/>
    <p:sldId id="259" r:id="rId6"/>
    <p:sldId id="265" r:id="rId7"/>
    <p:sldId id="270" r:id="rId8"/>
    <p:sldId id="297" r:id="rId9"/>
    <p:sldId id="293" r:id="rId10"/>
    <p:sldId id="294" r:id="rId11"/>
    <p:sldId id="262" r:id="rId12"/>
    <p:sldId id="296" r:id="rId13"/>
    <p:sldId id="264" r:id="rId14"/>
    <p:sldId id="266" r:id="rId15"/>
    <p:sldId id="274" r:id="rId16"/>
  </p:sldIdLst>
  <p:sldSz cx="9144000" cy="5143500" type="screen16x9"/>
  <p:notesSz cx="6858000" cy="9144000"/>
  <p:embeddedFontLst>
    <p:embeddedFont>
      <p:font typeface="Bree Serif" panose="020B0604020202020204" charset="0"/>
      <p:regular r:id="rId18"/>
    </p:embeddedFont>
    <p:embeddedFont>
      <p:font typeface="Didact Gothic" panose="00000500000000000000" pitchFamily="2" charset="0"/>
      <p:regular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  <p:embeddedFont>
      <p:font typeface="Proxima Nova Semibold" panose="020B0604020202020204" charset="0"/>
      <p:regular r:id="rId24"/>
      <p:bold r:id="rId25"/>
      <p:boldItalic r:id="rId26"/>
    </p:embeddedFont>
    <p:embeddedFont>
      <p:font typeface="Roboto Black" panose="02000000000000000000" pitchFamily="2" charset="0"/>
      <p:bold r:id="rId27"/>
      <p:boldItalic r:id="rId28"/>
    </p:embeddedFont>
    <p:embeddedFont>
      <p:font typeface="Roboto Light" panose="02000000000000000000" pitchFamily="2" charset="0"/>
      <p:regular r:id="rId29"/>
      <p:bold r:id="rId30"/>
      <p:italic r:id="rId31"/>
      <p:boldItalic r:id="rId32"/>
    </p:embeddedFont>
    <p:embeddedFont>
      <p:font typeface="Roboto Mono Thin" panose="00000009000000000000" pitchFamily="49" charset="0"/>
      <p:regular r:id="rId33"/>
      <p:bold r:id="rId34"/>
      <p:italic r:id="rId35"/>
      <p:boldItalic r:id="rId36"/>
    </p:embeddedFont>
    <p:embeddedFont>
      <p:font typeface="Roboto Thin" panose="020000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3F2647-FE24-4E29-B9F6-7DA90FFBA96F}">
  <a:tblStyle styleId="{A63F2647-FE24-4E29-B9F6-7DA90FFBA9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bb3dc62fd_0_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5bb3dc62fd_0_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bb3dc62fd_0_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5bb3dc62fd_0_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bb3dc62fd_0_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5bb3dc62fd_0_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4963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bb3dc62fd_0_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5bb3dc62fd_0_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bb3dc62fd_0_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5bb3dc62fd_0_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GRAPHIC">
  <p:cSld name="TITLE_1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ctrTitle"/>
          </p:nvPr>
        </p:nvSpPr>
        <p:spPr>
          <a:xfrm>
            <a:off x="5822506" y="25195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2"/>
          </p:nvPr>
        </p:nvSpPr>
        <p:spPr>
          <a:xfrm>
            <a:off x="5822506" y="39434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ctrTitle" idx="3"/>
          </p:nvPr>
        </p:nvSpPr>
        <p:spPr>
          <a:xfrm>
            <a:off x="5822506" y="32314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sz="11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title" idx="4" hasCustomPrompt="1"/>
          </p:nvPr>
        </p:nvSpPr>
        <p:spPr>
          <a:xfrm>
            <a:off x="5822506" y="197182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2"/>
          <p:cNvSpPr txBox="1">
            <a:spLocks noGrp="1"/>
          </p:cNvSpPr>
          <p:nvPr>
            <p:ph type="title" idx="5" hasCustomPrompt="1"/>
          </p:nvPr>
        </p:nvSpPr>
        <p:spPr>
          <a:xfrm>
            <a:off x="5822506" y="27123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2"/>
          <p:cNvSpPr txBox="1">
            <a:spLocks noGrp="1"/>
          </p:cNvSpPr>
          <p:nvPr>
            <p:ph type="title" idx="6" hasCustomPrompt="1"/>
          </p:nvPr>
        </p:nvSpPr>
        <p:spPr>
          <a:xfrm>
            <a:off x="5822506" y="34422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2"/>
          <p:cNvSpPr txBox="1">
            <a:spLocks noGrp="1"/>
          </p:cNvSpPr>
          <p:nvPr>
            <p:ph type="ctrTitle" idx="7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 2">
  <p:cSld name="TITLE_1_1_1_2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TITLE_1_1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349375" y="1621200"/>
            <a:ext cx="6832200" cy="293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1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1pPr>
            <a:lvl2pPr marL="914400" lvl="1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2pPr>
            <a:lvl3pPr marL="1371600" lvl="2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3pPr>
            <a:lvl4pPr marL="1828800" lvl="3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4pPr>
            <a:lvl5pPr marL="2286000" lvl="4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5pPr>
            <a:lvl6pPr marL="2743200" lvl="5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6pPr>
            <a:lvl7pPr marL="3200400" lvl="6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7pPr>
            <a:lvl8pPr marL="3657600" lvl="7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8pPr>
            <a:lvl9pPr marL="4114800" lvl="8" indent="-2921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TITLE_1_1_2_1_1_1">
    <p:bg>
      <p:bgPr>
        <a:solidFill>
          <a:schemeClr val="accen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349375" y="1287500"/>
            <a:ext cx="6832200" cy="36072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810000" y="14781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1pPr>
            <a:lvl2pPr marL="914400" lvl="1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2pPr>
            <a:lvl3pPr marL="1371600" lvl="2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3pPr>
            <a:lvl4pPr marL="1828800" lvl="3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4pPr>
            <a:lvl5pPr marL="2286000" lvl="4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5pPr>
            <a:lvl6pPr marL="2743200" lvl="5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6pPr>
            <a:lvl7pPr marL="3200400" lvl="6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7pPr>
            <a:lvl8pPr marL="3657600" lvl="7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8pPr>
            <a:lvl9pPr marL="4114800" lvl="8" indent="-2794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sz="3000" b="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2080188" y="1291650"/>
            <a:ext cx="4910700" cy="256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/>
          </p:nvPr>
        </p:nvSpPr>
        <p:spPr>
          <a:xfrm>
            <a:off x="2770350" y="1558300"/>
            <a:ext cx="3530400" cy="19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1"/>
          </p:nvPr>
        </p:nvSpPr>
        <p:spPr>
          <a:xfrm>
            <a:off x="2806800" y="1757550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>
                <a:solidFill>
                  <a:schemeClr val="accent1"/>
                </a:solidFill>
              </a:rPr>
              <a:t>ΜΗΧΑΝΙΚΗ ΜΑΘΗΣΗ ΣΕ </a:t>
            </a:r>
            <a:r>
              <a:rPr lang="el-GR" dirty="0" err="1">
                <a:solidFill>
                  <a:schemeClr val="accent1"/>
                </a:solidFill>
              </a:rPr>
              <a:t>ΠΟΛΥΜΕΣΙΚΑ</a:t>
            </a:r>
            <a:r>
              <a:rPr lang="el-GR" dirty="0">
                <a:solidFill>
                  <a:schemeClr val="accent1"/>
                </a:solidFill>
              </a:rPr>
              <a:t> ΔΕΔΟΜΕΝΑ</a:t>
            </a:r>
            <a:endParaRPr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Δημήτρης </a:t>
            </a:r>
            <a:r>
              <a:rPr lang="el-GR" dirty="0" err="1"/>
              <a:t>Καλογερόπουλος</a:t>
            </a:r>
            <a:r>
              <a:rPr lang="el-GR" dirty="0"/>
              <a:t> , 2202</a:t>
            </a:r>
            <a:endParaRPr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441646" y="1108834"/>
            <a:ext cx="514697" cy="143022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377295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390590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406940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9" name="Google Shape;209;p22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380;p27">
            <a:extLst>
              <a:ext uri="{FF2B5EF4-FFF2-40B4-BE49-F238E27FC236}">
                <a16:creationId xmlns:a16="http://schemas.microsoft.com/office/drawing/2014/main" id="{BB91FD79-E514-9677-B0A8-5BE42982EBCC}"/>
              </a:ext>
            </a:extLst>
          </p:cNvPr>
          <p:cNvSpPr/>
          <p:nvPr/>
        </p:nvSpPr>
        <p:spPr>
          <a:xfrm>
            <a:off x="4552656" y="3545742"/>
            <a:ext cx="1157940" cy="1175223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" name="Google Shape;379;p27">
            <a:extLst>
              <a:ext uri="{FF2B5EF4-FFF2-40B4-BE49-F238E27FC236}">
                <a16:creationId xmlns:a16="http://schemas.microsoft.com/office/drawing/2014/main" id="{14ACB415-339A-5383-4AEC-50AAA343ACD3}"/>
              </a:ext>
            </a:extLst>
          </p:cNvPr>
          <p:cNvSpPr/>
          <p:nvPr/>
        </p:nvSpPr>
        <p:spPr>
          <a:xfrm>
            <a:off x="2433119" y="956475"/>
            <a:ext cx="2625151" cy="2643391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05" name="Google Shape;605;p31"/>
          <p:cNvSpPr txBox="1">
            <a:spLocks noGrp="1"/>
          </p:cNvSpPr>
          <p:nvPr>
            <p:ph type="ctrTitle"/>
          </p:nvPr>
        </p:nvSpPr>
        <p:spPr>
          <a:xfrm>
            <a:off x="217985" y="103876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DenseNet 121</a:t>
            </a:r>
            <a:endParaRPr dirty="0"/>
          </a:p>
        </p:txBody>
      </p:sp>
      <p:cxnSp>
        <p:nvCxnSpPr>
          <p:cNvPr id="614" name="Google Shape;614;p31"/>
          <p:cNvCxnSpPr>
            <a:cxnSpLocks/>
          </p:cNvCxnSpPr>
          <p:nvPr/>
        </p:nvCxnSpPr>
        <p:spPr>
          <a:xfrm>
            <a:off x="217985" y="606222"/>
            <a:ext cx="892601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436;p28">
            <a:extLst>
              <a:ext uri="{FF2B5EF4-FFF2-40B4-BE49-F238E27FC236}">
                <a16:creationId xmlns:a16="http://schemas.microsoft.com/office/drawing/2014/main" id="{7719204B-CF13-D2CE-85C9-BC1EF01861E2}"/>
              </a:ext>
            </a:extLst>
          </p:cNvPr>
          <p:cNvSpPr/>
          <p:nvPr/>
        </p:nvSpPr>
        <p:spPr>
          <a:xfrm>
            <a:off x="340327" y="739581"/>
            <a:ext cx="3314949" cy="4403919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438;p28">
            <a:extLst>
              <a:ext uri="{FF2B5EF4-FFF2-40B4-BE49-F238E27FC236}">
                <a16:creationId xmlns:a16="http://schemas.microsoft.com/office/drawing/2014/main" id="{2ECDDCEF-9ADF-14BD-728B-28B72B0FB9DD}"/>
              </a:ext>
            </a:extLst>
          </p:cNvPr>
          <p:cNvSpPr/>
          <p:nvPr/>
        </p:nvSpPr>
        <p:spPr>
          <a:xfrm flipH="1">
            <a:off x="1908831" y="4990803"/>
            <a:ext cx="53327" cy="45719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437;p28">
            <a:extLst>
              <a:ext uri="{FF2B5EF4-FFF2-40B4-BE49-F238E27FC236}">
                <a16:creationId xmlns:a16="http://schemas.microsoft.com/office/drawing/2014/main" id="{26E02DD8-C62C-2CF9-C69F-B4C77F26147E}"/>
              </a:ext>
            </a:extLst>
          </p:cNvPr>
          <p:cNvSpPr/>
          <p:nvPr/>
        </p:nvSpPr>
        <p:spPr>
          <a:xfrm>
            <a:off x="561943" y="851842"/>
            <a:ext cx="2871716" cy="4034302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438;p28">
            <a:extLst>
              <a:ext uri="{FF2B5EF4-FFF2-40B4-BE49-F238E27FC236}">
                <a16:creationId xmlns:a16="http://schemas.microsoft.com/office/drawing/2014/main" id="{6C9AD804-E2AD-D62F-BCD0-DBB2D1BE58F3}"/>
              </a:ext>
            </a:extLst>
          </p:cNvPr>
          <p:cNvSpPr/>
          <p:nvPr/>
        </p:nvSpPr>
        <p:spPr>
          <a:xfrm>
            <a:off x="1890032" y="4956979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1751B47-DBA2-24A4-FDBC-34094DDC4437}"/>
              </a:ext>
            </a:extLst>
          </p:cNvPr>
          <p:cNvSpPr txBox="1"/>
          <p:nvPr/>
        </p:nvSpPr>
        <p:spPr>
          <a:xfrm>
            <a:off x="788486" y="912592"/>
            <a:ext cx="2866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Unfreeze </a:t>
            </a:r>
            <a:r>
              <a:rPr lang="el-GR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το τελευταίο </a:t>
            </a:r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layer</a:t>
            </a:r>
            <a:endParaRPr lang="el-GR" dirty="0"/>
          </a:p>
        </p:txBody>
      </p:sp>
      <p:sp>
        <p:nvSpPr>
          <p:cNvPr id="36" name="Google Shape;436;p28">
            <a:extLst>
              <a:ext uri="{FF2B5EF4-FFF2-40B4-BE49-F238E27FC236}">
                <a16:creationId xmlns:a16="http://schemas.microsoft.com/office/drawing/2014/main" id="{04BC2B5B-7BFE-CCC3-996F-C0E7E9E1E774}"/>
              </a:ext>
            </a:extLst>
          </p:cNvPr>
          <p:cNvSpPr/>
          <p:nvPr/>
        </p:nvSpPr>
        <p:spPr>
          <a:xfrm>
            <a:off x="5204981" y="712146"/>
            <a:ext cx="3314949" cy="4403919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437;p28">
            <a:extLst>
              <a:ext uri="{FF2B5EF4-FFF2-40B4-BE49-F238E27FC236}">
                <a16:creationId xmlns:a16="http://schemas.microsoft.com/office/drawing/2014/main" id="{96871C1A-82D8-0670-3B75-09D5FB2D6AD3}"/>
              </a:ext>
            </a:extLst>
          </p:cNvPr>
          <p:cNvSpPr/>
          <p:nvPr/>
        </p:nvSpPr>
        <p:spPr>
          <a:xfrm>
            <a:off x="5426597" y="854725"/>
            <a:ext cx="2871716" cy="4034302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38;p28">
            <a:extLst>
              <a:ext uri="{FF2B5EF4-FFF2-40B4-BE49-F238E27FC236}">
                <a16:creationId xmlns:a16="http://schemas.microsoft.com/office/drawing/2014/main" id="{2A34BA87-4BDC-F216-3964-2F8229B12106}"/>
              </a:ext>
            </a:extLst>
          </p:cNvPr>
          <p:cNvSpPr/>
          <p:nvPr/>
        </p:nvSpPr>
        <p:spPr>
          <a:xfrm rot="16200000" flipV="1">
            <a:off x="6905166" y="4921697"/>
            <a:ext cx="161211" cy="138211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84D754-5139-3720-5BB6-90F5F6519DF4}"/>
              </a:ext>
            </a:extLst>
          </p:cNvPr>
          <p:cNvSpPr txBox="1"/>
          <p:nvPr/>
        </p:nvSpPr>
        <p:spPr>
          <a:xfrm>
            <a:off x="5621482" y="912591"/>
            <a:ext cx="2866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Unfreeze </a:t>
            </a:r>
            <a:r>
              <a:rPr lang="el-GR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όλα τα </a:t>
            </a:r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layers</a:t>
            </a:r>
            <a:endParaRPr lang="el-GR" dirty="0"/>
          </a:p>
        </p:txBody>
      </p:sp>
      <p:pic>
        <p:nvPicPr>
          <p:cNvPr id="3" name="Εικόνα 3">
            <a:extLst>
              <a:ext uri="{FF2B5EF4-FFF2-40B4-BE49-F238E27FC236}">
                <a16:creationId xmlns:a16="http://schemas.microsoft.com/office/drawing/2014/main" id="{9E2110EB-6EBA-BBEC-005D-778DBCD3E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858" y="1239459"/>
            <a:ext cx="2791884" cy="1358928"/>
          </a:xfrm>
          <a:prstGeom prst="rect">
            <a:avLst/>
          </a:prstGeom>
        </p:spPr>
      </p:pic>
      <p:pic>
        <p:nvPicPr>
          <p:cNvPr id="4" name="Εικόνα 4">
            <a:extLst>
              <a:ext uri="{FF2B5EF4-FFF2-40B4-BE49-F238E27FC236}">
                <a16:creationId xmlns:a16="http://schemas.microsoft.com/office/drawing/2014/main" id="{088148CF-A3AC-1605-E547-630E8FB6BC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6452" y="1494418"/>
            <a:ext cx="2705474" cy="2749149"/>
          </a:xfrm>
          <a:prstGeom prst="rect">
            <a:avLst/>
          </a:prstGeom>
        </p:spPr>
      </p:pic>
      <p:pic>
        <p:nvPicPr>
          <p:cNvPr id="5" name="Εικόνα 5">
            <a:extLst>
              <a:ext uri="{FF2B5EF4-FFF2-40B4-BE49-F238E27FC236}">
                <a16:creationId xmlns:a16="http://schemas.microsoft.com/office/drawing/2014/main" id="{46AB2022-5B57-241E-59A2-7022371332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479" y="2588029"/>
            <a:ext cx="2824643" cy="228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758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0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CALIBRATION </a:t>
            </a:r>
            <a:endParaRPr dirty="0"/>
          </a:p>
        </p:txBody>
      </p:sp>
      <p:sp>
        <p:nvSpPr>
          <p:cNvPr id="567" name="Google Shape;567;p30"/>
          <p:cNvSpPr txBox="1">
            <a:spLocks noGrp="1"/>
          </p:cNvSpPr>
          <p:nvPr>
            <p:ph type="ctrTitle"/>
          </p:nvPr>
        </p:nvSpPr>
        <p:spPr>
          <a:xfrm>
            <a:off x="3513923" y="405764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100" dirty="0"/>
              <a:t>Η </a:t>
            </a:r>
            <a:r>
              <a:rPr lang="en-US" sz="1100" dirty="0"/>
              <a:t>temperature scaling </a:t>
            </a:r>
            <a:r>
              <a:rPr lang="el-GR" sz="1100" dirty="0"/>
              <a:t>ανέβασε ελάχιστα </a:t>
            </a:r>
            <a:br>
              <a:rPr lang="el-GR" sz="1100" dirty="0"/>
            </a:br>
            <a:r>
              <a:rPr lang="el-GR" sz="1100" dirty="0"/>
              <a:t>τα </a:t>
            </a:r>
            <a:r>
              <a:rPr lang="en-US" sz="1100" dirty="0"/>
              <a:t>performances </a:t>
            </a:r>
            <a:r>
              <a:rPr lang="el-GR" sz="1100" dirty="0"/>
              <a:t>των μοντέλων</a:t>
            </a:r>
            <a:endParaRPr sz="11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ctrTitle" idx="5"/>
          </p:nvPr>
        </p:nvSpPr>
        <p:spPr>
          <a:xfrm>
            <a:off x="1575395" y="38910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100" dirty="0"/>
              <a:t>Δοκιμάστηκαν δύο τύποι </a:t>
            </a:r>
            <a:br>
              <a:rPr lang="el-GR" sz="1100" dirty="0"/>
            </a:br>
            <a:r>
              <a:rPr lang="en-US" sz="1100" dirty="0"/>
              <a:t>calibration : isotonic </a:t>
            </a:r>
            <a:r>
              <a:rPr lang="el-GR" sz="1100" dirty="0"/>
              <a:t>και </a:t>
            </a:r>
            <a:r>
              <a:rPr lang="en-US" sz="1100" dirty="0"/>
              <a:t> temperature scaling</a:t>
            </a:r>
            <a:endParaRPr sz="1100" dirty="0"/>
          </a:p>
        </p:txBody>
      </p:sp>
      <p:sp>
        <p:nvSpPr>
          <p:cNvPr id="570" name="Google Shape;570;p30"/>
          <p:cNvSpPr/>
          <p:nvPr/>
        </p:nvSpPr>
        <p:spPr>
          <a:xfrm>
            <a:off x="1916500" y="3140312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0"/>
          <p:cNvSpPr/>
          <p:nvPr/>
        </p:nvSpPr>
        <p:spPr>
          <a:xfrm>
            <a:off x="2118344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0"/>
          <p:cNvSpPr/>
          <p:nvPr/>
        </p:nvSpPr>
        <p:spPr>
          <a:xfrm>
            <a:off x="2613395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0"/>
          <p:cNvSpPr/>
          <p:nvPr/>
        </p:nvSpPr>
        <p:spPr>
          <a:xfrm>
            <a:off x="2268942" y="2012352"/>
            <a:ext cx="727410" cy="641042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0"/>
          <p:cNvSpPr/>
          <p:nvPr/>
        </p:nvSpPr>
        <p:spPr>
          <a:xfrm>
            <a:off x="2177636" y="1992067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0"/>
          <p:cNvSpPr/>
          <p:nvPr/>
        </p:nvSpPr>
        <p:spPr>
          <a:xfrm>
            <a:off x="4057680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0"/>
          <p:cNvSpPr/>
          <p:nvPr/>
        </p:nvSpPr>
        <p:spPr>
          <a:xfrm>
            <a:off x="3855009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0"/>
          <p:cNvSpPr/>
          <p:nvPr/>
        </p:nvSpPr>
        <p:spPr>
          <a:xfrm>
            <a:off x="4551923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0"/>
          <p:cNvSpPr/>
          <p:nvPr/>
        </p:nvSpPr>
        <p:spPr>
          <a:xfrm>
            <a:off x="4207470" y="2012389"/>
            <a:ext cx="727410" cy="641005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0"/>
          <p:cNvSpPr/>
          <p:nvPr/>
        </p:nvSpPr>
        <p:spPr>
          <a:xfrm>
            <a:off x="4116163" y="1992067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29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2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59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0"/>
          <p:cNvSpPr/>
          <p:nvPr/>
        </p:nvSpPr>
        <p:spPr>
          <a:xfrm>
            <a:off x="5793536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0"/>
          <p:cNvSpPr/>
          <p:nvPr/>
        </p:nvSpPr>
        <p:spPr>
          <a:xfrm>
            <a:off x="5990605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0"/>
          <p:cNvSpPr/>
          <p:nvPr/>
        </p:nvSpPr>
        <p:spPr>
          <a:xfrm>
            <a:off x="6490450" y="2264371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0"/>
          <p:cNvSpPr/>
          <p:nvPr/>
        </p:nvSpPr>
        <p:spPr>
          <a:xfrm>
            <a:off x="6147595" y="2012389"/>
            <a:ext cx="725812" cy="641005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0"/>
          <p:cNvSpPr/>
          <p:nvPr/>
        </p:nvSpPr>
        <p:spPr>
          <a:xfrm>
            <a:off x="6056289" y="1992067"/>
            <a:ext cx="794695" cy="682102"/>
          </a:xfrm>
          <a:custGeom>
            <a:avLst/>
            <a:gdLst/>
            <a:ahLst/>
            <a:cxnLst/>
            <a:rect l="l" t="t" r="r" b="b"/>
            <a:pathLst>
              <a:path w="42271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2981" y="2193"/>
                  <a:pt x="40140" y="9266"/>
                  <a:pt x="40140" y="18129"/>
                </a:cubicBezTo>
                <a:cubicBezTo>
                  <a:pt x="40140" y="27767"/>
                  <a:pt x="32244" y="34162"/>
                  <a:pt x="24024" y="34162"/>
                </a:cubicBezTo>
                <a:cubicBezTo>
                  <a:pt x="20106" y="34162"/>
                  <a:pt x="16114" y="32709"/>
                  <a:pt x="12869" y="29463"/>
                </a:cubicBezTo>
                <a:cubicBezTo>
                  <a:pt x="2837" y="19347"/>
                  <a:pt x="9936" y="2192"/>
                  <a:pt x="24098" y="2192"/>
                </a:cubicBezTo>
                <a:close/>
                <a:moveTo>
                  <a:pt x="24021" y="1"/>
                </a:moveTo>
                <a:cubicBezTo>
                  <a:pt x="19568" y="1"/>
                  <a:pt x="15028" y="1653"/>
                  <a:pt x="11335" y="5346"/>
                </a:cubicBezTo>
                <a:cubicBezTo>
                  <a:pt x="0" y="16765"/>
                  <a:pt x="8011" y="36281"/>
                  <a:pt x="24203" y="36281"/>
                </a:cubicBezTo>
                <a:cubicBezTo>
                  <a:pt x="34174" y="36281"/>
                  <a:pt x="42270" y="28100"/>
                  <a:pt x="42270" y="18129"/>
                </a:cubicBezTo>
                <a:cubicBezTo>
                  <a:pt x="42270" y="7231"/>
                  <a:pt x="33336" y="1"/>
                  <a:pt x="2402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5" name="Google Shape;585;p30"/>
          <p:cNvGrpSpPr/>
          <p:nvPr/>
        </p:nvGrpSpPr>
        <p:grpSpPr>
          <a:xfrm>
            <a:off x="2485018" y="2203442"/>
            <a:ext cx="295272" cy="295272"/>
            <a:chOff x="1190625" y="238125"/>
            <a:chExt cx="5226050" cy="5226050"/>
          </a:xfrm>
        </p:grpSpPr>
        <p:sp>
          <p:nvSpPr>
            <p:cNvPr id="586" name="Google Shape;586;p30"/>
            <p:cNvSpPr/>
            <p:nvPr/>
          </p:nvSpPr>
          <p:spPr>
            <a:xfrm>
              <a:off x="1190625" y="1515525"/>
              <a:ext cx="1645000" cy="2151125"/>
            </a:xfrm>
            <a:custGeom>
              <a:avLst/>
              <a:gdLst/>
              <a:ahLst/>
              <a:cxnLst/>
              <a:rect l="l" t="t" r="r" b="b"/>
              <a:pathLst>
                <a:path w="65800" h="86045" extrusionOk="0">
                  <a:moveTo>
                    <a:pt x="15900" y="1"/>
                  </a:moveTo>
                  <a:cubicBezTo>
                    <a:pt x="15179" y="1"/>
                    <a:pt x="14457" y="360"/>
                    <a:pt x="14044" y="1081"/>
                  </a:cubicBezTo>
                  <a:cubicBezTo>
                    <a:pt x="5120" y="16475"/>
                    <a:pt x="0" y="34358"/>
                    <a:pt x="0" y="53434"/>
                  </a:cubicBezTo>
                  <a:cubicBezTo>
                    <a:pt x="0" y="64269"/>
                    <a:pt x="1648" y="74718"/>
                    <a:pt x="4716" y="84536"/>
                  </a:cubicBezTo>
                  <a:cubicBezTo>
                    <a:pt x="4997" y="85431"/>
                    <a:pt x="5821" y="86044"/>
                    <a:pt x="6750" y="86044"/>
                  </a:cubicBezTo>
                  <a:lnTo>
                    <a:pt x="63117" y="86044"/>
                  </a:lnTo>
                  <a:cubicBezTo>
                    <a:pt x="64766" y="86044"/>
                    <a:pt x="65800" y="84256"/>
                    <a:pt x="64976" y="82836"/>
                  </a:cubicBezTo>
                  <a:lnTo>
                    <a:pt x="17743" y="1064"/>
                  </a:lnTo>
                  <a:cubicBezTo>
                    <a:pt x="17332" y="356"/>
                    <a:pt x="16617" y="1"/>
                    <a:pt x="159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1865625" y="238125"/>
              <a:ext cx="2005325" cy="2148975"/>
            </a:xfrm>
            <a:custGeom>
              <a:avLst/>
              <a:gdLst/>
              <a:ahLst/>
              <a:cxnLst/>
              <a:rect l="l" t="t" r="r" b="b"/>
              <a:pathLst>
                <a:path w="80213" h="85959" extrusionOk="0">
                  <a:moveTo>
                    <a:pt x="77530" y="0"/>
                  </a:moveTo>
                  <a:cubicBezTo>
                    <a:pt x="47163" y="0"/>
                    <a:pt x="19847" y="12939"/>
                    <a:pt x="754" y="33610"/>
                  </a:cubicBezTo>
                  <a:cubicBezTo>
                    <a:pt x="105" y="34294"/>
                    <a:pt x="0" y="35311"/>
                    <a:pt x="456" y="36135"/>
                  </a:cubicBezTo>
                  <a:lnTo>
                    <a:pt x="28614" y="84893"/>
                  </a:lnTo>
                  <a:cubicBezTo>
                    <a:pt x="29026" y="85603"/>
                    <a:pt x="29749" y="85958"/>
                    <a:pt x="30472" y="85958"/>
                  </a:cubicBezTo>
                  <a:cubicBezTo>
                    <a:pt x="31195" y="85958"/>
                    <a:pt x="31918" y="85603"/>
                    <a:pt x="32330" y="84893"/>
                  </a:cubicBezTo>
                  <a:lnTo>
                    <a:pt x="79406" y="3208"/>
                  </a:lnTo>
                  <a:cubicBezTo>
                    <a:pt x="80212" y="1788"/>
                    <a:pt x="79195" y="0"/>
                    <a:pt x="77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>
              <a:off x="4772975" y="2037400"/>
              <a:ext cx="1643700" cy="2149150"/>
            </a:xfrm>
            <a:custGeom>
              <a:avLst/>
              <a:gdLst/>
              <a:ahLst/>
              <a:cxnLst/>
              <a:rect l="l" t="t" r="r" b="b"/>
              <a:pathLst>
                <a:path w="65748" h="85966" extrusionOk="0">
                  <a:moveTo>
                    <a:pt x="2683" y="0"/>
                  </a:moveTo>
                  <a:cubicBezTo>
                    <a:pt x="1035" y="0"/>
                    <a:pt x="0" y="1789"/>
                    <a:pt x="824" y="3209"/>
                  </a:cubicBezTo>
                  <a:lnTo>
                    <a:pt x="48022" y="84893"/>
                  </a:lnTo>
                  <a:cubicBezTo>
                    <a:pt x="48433" y="85610"/>
                    <a:pt x="49149" y="85965"/>
                    <a:pt x="49865" y="85965"/>
                  </a:cubicBezTo>
                  <a:cubicBezTo>
                    <a:pt x="50586" y="85965"/>
                    <a:pt x="51308" y="85606"/>
                    <a:pt x="51721" y="84893"/>
                  </a:cubicBezTo>
                  <a:cubicBezTo>
                    <a:pt x="60646" y="69500"/>
                    <a:pt x="65748" y="51617"/>
                    <a:pt x="65748" y="32559"/>
                  </a:cubicBezTo>
                  <a:cubicBezTo>
                    <a:pt x="65748" y="21741"/>
                    <a:pt x="64117" y="11327"/>
                    <a:pt x="61066" y="1508"/>
                  </a:cubicBezTo>
                  <a:cubicBezTo>
                    <a:pt x="60786" y="614"/>
                    <a:pt x="59962" y="0"/>
                    <a:pt x="59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3595225" y="300300"/>
              <a:ext cx="2493600" cy="1326850"/>
            </a:xfrm>
            <a:custGeom>
              <a:avLst/>
              <a:gdLst/>
              <a:ahLst/>
              <a:cxnLst/>
              <a:rect l="l" t="t" r="r" b="b"/>
              <a:pathLst>
                <a:path w="99744" h="53074" extrusionOk="0">
                  <a:moveTo>
                    <a:pt x="30831" y="0"/>
                  </a:moveTo>
                  <a:cubicBezTo>
                    <a:pt x="30083" y="0"/>
                    <a:pt x="29374" y="393"/>
                    <a:pt x="28999" y="1072"/>
                  </a:cubicBezTo>
                  <a:lnTo>
                    <a:pt x="807" y="49865"/>
                  </a:lnTo>
                  <a:cubicBezTo>
                    <a:pt x="0" y="51303"/>
                    <a:pt x="1017" y="53074"/>
                    <a:pt x="2665" y="53074"/>
                  </a:cubicBezTo>
                  <a:lnTo>
                    <a:pt x="97078" y="53056"/>
                  </a:lnTo>
                  <a:cubicBezTo>
                    <a:pt x="98709" y="53056"/>
                    <a:pt x="99743" y="51286"/>
                    <a:pt x="98919" y="49865"/>
                  </a:cubicBezTo>
                  <a:cubicBezTo>
                    <a:pt x="84542" y="24952"/>
                    <a:pt x="60190" y="6525"/>
                    <a:pt x="31313" y="55"/>
                  </a:cubicBezTo>
                  <a:cubicBezTo>
                    <a:pt x="31153" y="18"/>
                    <a:pt x="30991" y="0"/>
                    <a:pt x="308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1519350" y="4075125"/>
              <a:ext cx="2490100" cy="1326425"/>
            </a:xfrm>
            <a:custGeom>
              <a:avLst/>
              <a:gdLst/>
              <a:ahLst/>
              <a:cxnLst/>
              <a:rect l="l" t="t" r="r" b="b"/>
              <a:pathLst>
                <a:path w="99604" h="53057" extrusionOk="0">
                  <a:moveTo>
                    <a:pt x="96921" y="1"/>
                  </a:moveTo>
                  <a:lnTo>
                    <a:pt x="2683" y="88"/>
                  </a:lnTo>
                  <a:cubicBezTo>
                    <a:pt x="1052" y="106"/>
                    <a:pt x="0" y="1877"/>
                    <a:pt x="825" y="3297"/>
                  </a:cubicBezTo>
                  <a:cubicBezTo>
                    <a:pt x="15201" y="28141"/>
                    <a:pt x="39484" y="46515"/>
                    <a:pt x="68290" y="53002"/>
                  </a:cubicBezTo>
                  <a:cubicBezTo>
                    <a:pt x="68451" y="53039"/>
                    <a:pt x="68613" y="53057"/>
                    <a:pt x="68773" y="53057"/>
                  </a:cubicBezTo>
                  <a:cubicBezTo>
                    <a:pt x="69521" y="53057"/>
                    <a:pt x="70232" y="52664"/>
                    <a:pt x="70622" y="51985"/>
                  </a:cubicBezTo>
                  <a:lnTo>
                    <a:pt x="98779" y="3209"/>
                  </a:lnTo>
                  <a:cubicBezTo>
                    <a:pt x="99603" y="1789"/>
                    <a:pt x="98569" y="1"/>
                    <a:pt x="96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3733275" y="3314750"/>
              <a:ext cx="2008825" cy="2149425"/>
            </a:xfrm>
            <a:custGeom>
              <a:avLst/>
              <a:gdLst/>
              <a:ahLst/>
              <a:cxnLst/>
              <a:rect l="l" t="t" r="r" b="b"/>
              <a:pathLst>
                <a:path w="80353" h="85977" extrusionOk="0">
                  <a:moveTo>
                    <a:pt x="49872" y="1"/>
                  </a:moveTo>
                  <a:cubicBezTo>
                    <a:pt x="49154" y="1"/>
                    <a:pt x="48435" y="356"/>
                    <a:pt x="48023" y="1066"/>
                  </a:cubicBezTo>
                  <a:lnTo>
                    <a:pt x="825" y="82768"/>
                  </a:lnTo>
                  <a:cubicBezTo>
                    <a:pt x="1" y="84188"/>
                    <a:pt x="1035" y="85977"/>
                    <a:pt x="2666" y="85977"/>
                  </a:cubicBezTo>
                  <a:lnTo>
                    <a:pt x="2824" y="85977"/>
                  </a:lnTo>
                  <a:cubicBezTo>
                    <a:pt x="33173" y="85977"/>
                    <a:pt x="60506" y="73037"/>
                    <a:pt x="79599" y="52367"/>
                  </a:cubicBezTo>
                  <a:cubicBezTo>
                    <a:pt x="80248" y="51683"/>
                    <a:pt x="80353" y="50666"/>
                    <a:pt x="79897" y="49842"/>
                  </a:cubicBezTo>
                  <a:lnTo>
                    <a:pt x="51722" y="1066"/>
                  </a:lnTo>
                  <a:cubicBezTo>
                    <a:pt x="51310" y="356"/>
                    <a:pt x="50591" y="1"/>
                    <a:pt x="49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" name="Google Shape;599;p30"/>
          <p:cNvSpPr/>
          <p:nvPr/>
        </p:nvSpPr>
        <p:spPr>
          <a:xfrm>
            <a:off x="6363675" y="2174113"/>
            <a:ext cx="317516" cy="317516"/>
          </a:xfrm>
          <a:custGeom>
            <a:avLst/>
            <a:gdLst/>
            <a:ahLst/>
            <a:cxnLst/>
            <a:rect l="l" t="t" r="r" b="b"/>
            <a:pathLst>
              <a:path w="187325" h="187325" extrusionOk="0">
                <a:moveTo>
                  <a:pt x="102235" y="36195"/>
                </a:moveTo>
                <a:cubicBezTo>
                  <a:pt x="106045" y="36195"/>
                  <a:pt x="109220" y="37465"/>
                  <a:pt x="112395" y="40005"/>
                </a:cubicBezTo>
                <a:cubicBezTo>
                  <a:pt x="114935" y="42545"/>
                  <a:pt x="116205" y="45720"/>
                  <a:pt x="116205" y="49530"/>
                </a:cubicBezTo>
                <a:cubicBezTo>
                  <a:pt x="116205" y="53340"/>
                  <a:pt x="114935" y="56515"/>
                  <a:pt x="112395" y="59055"/>
                </a:cubicBezTo>
                <a:cubicBezTo>
                  <a:pt x="109220" y="61595"/>
                  <a:pt x="106045" y="62865"/>
                  <a:pt x="102235" y="62865"/>
                </a:cubicBezTo>
                <a:cubicBezTo>
                  <a:pt x="98425" y="62865"/>
                  <a:pt x="94615" y="61595"/>
                  <a:pt x="92075" y="59055"/>
                </a:cubicBezTo>
                <a:cubicBezTo>
                  <a:pt x="88900" y="56515"/>
                  <a:pt x="87630" y="53340"/>
                  <a:pt x="87630" y="49530"/>
                </a:cubicBezTo>
                <a:cubicBezTo>
                  <a:pt x="87630" y="45720"/>
                  <a:pt x="88900" y="42545"/>
                  <a:pt x="92075" y="40005"/>
                </a:cubicBezTo>
                <a:cubicBezTo>
                  <a:pt x="94615" y="37465"/>
                  <a:pt x="98425" y="36195"/>
                  <a:pt x="102235" y="36195"/>
                </a:cubicBezTo>
                <a:close/>
                <a:moveTo>
                  <a:pt x="88900" y="74930"/>
                </a:moveTo>
                <a:cubicBezTo>
                  <a:pt x="94615" y="74930"/>
                  <a:pt x="99060" y="76200"/>
                  <a:pt x="102235" y="79375"/>
                </a:cubicBezTo>
                <a:cubicBezTo>
                  <a:pt x="105410" y="81915"/>
                  <a:pt x="106680" y="85725"/>
                  <a:pt x="106680" y="90170"/>
                </a:cubicBezTo>
                <a:cubicBezTo>
                  <a:pt x="106680" y="90805"/>
                  <a:pt x="106680" y="92710"/>
                  <a:pt x="106680" y="95250"/>
                </a:cubicBezTo>
                <a:cubicBezTo>
                  <a:pt x="106045" y="97155"/>
                  <a:pt x="106045" y="99695"/>
                  <a:pt x="105410" y="101600"/>
                </a:cubicBezTo>
                <a:lnTo>
                  <a:pt x="99060" y="122555"/>
                </a:lnTo>
                <a:cubicBezTo>
                  <a:pt x="99060" y="124460"/>
                  <a:pt x="98425" y="126365"/>
                  <a:pt x="97790" y="128270"/>
                </a:cubicBezTo>
                <a:cubicBezTo>
                  <a:pt x="97790" y="130810"/>
                  <a:pt x="97155" y="132715"/>
                  <a:pt x="97155" y="133350"/>
                </a:cubicBezTo>
                <a:cubicBezTo>
                  <a:pt x="97155" y="136525"/>
                  <a:pt x="97790" y="138430"/>
                  <a:pt x="99060" y="139065"/>
                </a:cubicBezTo>
                <a:cubicBezTo>
                  <a:pt x="100330" y="140335"/>
                  <a:pt x="102870" y="140970"/>
                  <a:pt x="106045" y="140970"/>
                </a:cubicBezTo>
                <a:cubicBezTo>
                  <a:pt x="107315" y="140970"/>
                  <a:pt x="109220" y="140335"/>
                  <a:pt x="111125" y="140335"/>
                </a:cubicBezTo>
                <a:cubicBezTo>
                  <a:pt x="112395" y="139700"/>
                  <a:pt x="114300" y="139065"/>
                  <a:pt x="114935" y="138430"/>
                </a:cubicBezTo>
                <a:lnTo>
                  <a:pt x="114935" y="138430"/>
                </a:lnTo>
                <a:lnTo>
                  <a:pt x="113030" y="145415"/>
                </a:lnTo>
                <a:cubicBezTo>
                  <a:pt x="108585" y="147320"/>
                  <a:pt x="104775" y="148590"/>
                  <a:pt x="101600" y="149860"/>
                </a:cubicBezTo>
                <a:cubicBezTo>
                  <a:pt x="99060" y="150495"/>
                  <a:pt x="95250" y="151130"/>
                  <a:pt x="91440" y="151130"/>
                </a:cubicBezTo>
                <a:cubicBezTo>
                  <a:pt x="85725" y="151130"/>
                  <a:pt x="81280" y="149860"/>
                  <a:pt x="78105" y="146685"/>
                </a:cubicBezTo>
                <a:cubicBezTo>
                  <a:pt x="74930" y="144145"/>
                  <a:pt x="73025" y="140335"/>
                  <a:pt x="73025" y="135890"/>
                </a:cubicBezTo>
                <a:cubicBezTo>
                  <a:pt x="73025" y="134620"/>
                  <a:pt x="73660" y="132715"/>
                  <a:pt x="73660" y="130810"/>
                </a:cubicBezTo>
                <a:cubicBezTo>
                  <a:pt x="73660" y="128905"/>
                  <a:pt x="74295" y="127000"/>
                  <a:pt x="74930" y="124460"/>
                </a:cubicBezTo>
                <a:lnTo>
                  <a:pt x="80645" y="103505"/>
                </a:lnTo>
                <a:cubicBezTo>
                  <a:pt x="81280" y="101600"/>
                  <a:pt x="81915" y="99695"/>
                  <a:pt x="81915" y="97790"/>
                </a:cubicBezTo>
                <a:cubicBezTo>
                  <a:pt x="82550" y="95885"/>
                  <a:pt x="82550" y="93980"/>
                  <a:pt x="82550" y="92710"/>
                </a:cubicBezTo>
                <a:cubicBezTo>
                  <a:pt x="82550" y="90170"/>
                  <a:pt x="81915" y="88265"/>
                  <a:pt x="81280" y="86995"/>
                </a:cubicBezTo>
                <a:cubicBezTo>
                  <a:pt x="80010" y="85725"/>
                  <a:pt x="77470" y="85090"/>
                  <a:pt x="74295" y="85090"/>
                </a:cubicBezTo>
                <a:cubicBezTo>
                  <a:pt x="73025" y="85090"/>
                  <a:pt x="71120" y="85725"/>
                  <a:pt x="69850" y="85725"/>
                </a:cubicBezTo>
                <a:cubicBezTo>
                  <a:pt x="67945" y="86360"/>
                  <a:pt x="66675" y="86995"/>
                  <a:pt x="65405" y="87630"/>
                </a:cubicBezTo>
                <a:lnTo>
                  <a:pt x="67310" y="80645"/>
                </a:lnTo>
                <a:cubicBezTo>
                  <a:pt x="71120" y="79375"/>
                  <a:pt x="74930" y="78105"/>
                  <a:pt x="78740" y="76835"/>
                </a:cubicBezTo>
                <a:cubicBezTo>
                  <a:pt x="81915" y="75565"/>
                  <a:pt x="85725" y="74930"/>
                  <a:pt x="88900" y="74930"/>
                </a:cubicBezTo>
                <a:close/>
                <a:moveTo>
                  <a:pt x="93980" y="0"/>
                </a:moveTo>
                <a:cubicBezTo>
                  <a:pt x="41910" y="0"/>
                  <a:pt x="0" y="41910"/>
                  <a:pt x="0" y="93980"/>
                </a:cubicBezTo>
                <a:cubicBezTo>
                  <a:pt x="0" y="145415"/>
                  <a:pt x="41910" y="187325"/>
                  <a:pt x="93980" y="187325"/>
                </a:cubicBezTo>
                <a:cubicBezTo>
                  <a:pt x="145415" y="187325"/>
                  <a:pt x="187325" y="145415"/>
                  <a:pt x="187325" y="93980"/>
                </a:cubicBezTo>
                <a:cubicBezTo>
                  <a:pt x="187325" y="41910"/>
                  <a:pt x="145415" y="0"/>
                  <a:pt x="939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0" name="Google Shape;600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6000;p52">
            <a:extLst>
              <a:ext uri="{FF2B5EF4-FFF2-40B4-BE49-F238E27FC236}">
                <a16:creationId xmlns:a16="http://schemas.microsoft.com/office/drawing/2014/main" id="{A4B35659-6A4D-0FE0-2E57-D2FBDD8E0C78}"/>
              </a:ext>
            </a:extLst>
          </p:cNvPr>
          <p:cNvSpPr/>
          <p:nvPr/>
        </p:nvSpPr>
        <p:spPr>
          <a:xfrm>
            <a:off x="4446423" y="2195076"/>
            <a:ext cx="291164" cy="27558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pic>
        <p:nvPicPr>
          <p:cNvPr id="12" name="Εικόνα 12">
            <a:extLst>
              <a:ext uri="{FF2B5EF4-FFF2-40B4-BE49-F238E27FC236}">
                <a16:creationId xmlns:a16="http://schemas.microsoft.com/office/drawing/2014/main" id="{68CA4344-122D-31A4-2C13-11F5A690D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726" y="3534979"/>
            <a:ext cx="2367361" cy="225463"/>
          </a:xfrm>
          <a:prstGeom prst="rect">
            <a:avLst/>
          </a:prstGeom>
        </p:spPr>
      </p:pic>
      <p:pic>
        <p:nvPicPr>
          <p:cNvPr id="13" name="Εικόνα 13">
            <a:extLst>
              <a:ext uri="{FF2B5EF4-FFF2-40B4-BE49-F238E27FC236}">
                <a16:creationId xmlns:a16="http://schemas.microsoft.com/office/drawing/2014/main" id="{4152DB24-EBD2-5F6B-0255-434C245D4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6941" y="3879520"/>
            <a:ext cx="1968500" cy="254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2"/>
          <p:cNvSpPr/>
          <p:nvPr/>
        </p:nvSpPr>
        <p:spPr>
          <a:xfrm>
            <a:off x="313807" y="3225070"/>
            <a:ext cx="1643511" cy="18854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1" name="Google Shape;621;p32"/>
          <p:cNvSpPr/>
          <p:nvPr/>
        </p:nvSpPr>
        <p:spPr>
          <a:xfrm>
            <a:off x="2456254" y="2847900"/>
            <a:ext cx="1682403" cy="229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2" name="Google Shape;622;p32"/>
          <p:cNvSpPr txBox="1">
            <a:spLocks noGrp="1"/>
          </p:cNvSpPr>
          <p:nvPr>
            <p:ph type="ctrTitle" idx="6"/>
          </p:nvPr>
        </p:nvSpPr>
        <p:spPr>
          <a:xfrm>
            <a:off x="-2322125" y="75874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ΣΥΜΠΕΡΑΣΜΑΤΑ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624" name="Google Shape;624;p32"/>
          <p:cNvSpPr/>
          <p:nvPr/>
        </p:nvSpPr>
        <p:spPr>
          <a:xfrm>
            <a:off x="4601771" y="2526402"/>
            <a:ext cx="1670596" cy="26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32"/>
          <p:cNvSpPr txBox="1">
            <a:spLocks noGrp="1"/>
          </p:cNvSpPr>
          <p:nvPr>
            <p:ph type="ctrTitle"/>
          </p:nvPr>
        </p:nvSpPr>
        <p:spPr>
          <a:xfrm>
            <a:off x="97562" y="4340064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100" dirty="0">
                <a:solidFill>
                  <a:srgbClr val="0E2A47"/>
                </a:solidFill>
              </a:rPr>
              <a:t>Το </a:t>
            </a:r>
            <a:r>
              <a:rPr lang="en-US" sz="1100" dirty="0">
                <a:solidFill>
                  <a:srgbClr val="0E2A47"/>
                </a:solidFill>
              </a:rPr>
              <a:t>inceptionV3 </a:t>
            </a:r>
            <a:r>
              <a:rPr lang="el-GR" sz="1100" dirty="0">
                <a:solidFill>
                  <a:srgbClr val="0E2A47"/>
                </a:solidFill>
              </a:rPr>
              <a:t>είχε </a:t>
            </a:r>
            <a:br>
              <a:rPr lang="el-GR" sz="1100" dirty="0">
                <a:solidFill>
                  <a:srgbClr val="0E2A47"/>
                </a:solidFill>
              </a:rPr>
            </a:br>
            <a:r>
              <a:rPr lang="el-GR" sz="1100" dirty="0">
                <a:solidFill>
                  <a:srgbClr val="0E2A47"/>
                </a:solidFill>
              </a:rPr>
              <a:t>την καλύτερη απόδοση </a:t>
            </a:r>
            <a:br>
              <a:rPr lang="el-GR" sz="1100" dirty="0">
                <a:solidFill>
                  <a:srgbClr val="0E2A47"/>
                </a:solidFill>
              </a:rPr>
            </a:br>
            <a:r>
              <a:rPr lang="el-GR" sz="1100" dirty="0">
                <a:solidFill>
                  <a:srgbClr val="0E2A47"/>
                </a:solidFill>
              </a:rPr>
              <a:t>με </a:t>
            </a:r>
            <a:r>
              <a:rPr lang="en-US" sz="1100" dirty="0">
                <a:solidFill>
                  <a:srgbClr val="0E2A47"/>
                </a:solidFill>
              </a:rPr>
              <a:t>trainable </a:t>
            </a:r>
            <a:r>
              <a:rPr lang="el-GR" sz="1100" dirty="0">
                <a:solidFill>
                  <a:srgbClr val="0E2A47"/>
                </a:solidFill>
              </a:rPr>
              <a:t>όλες τις </a:t>
            </a:r>
            <a:br>
              <a:rPr lang="el-GR" sz="1100" dirty="0">
                <a:solidFill>
                  <a:srgbClr val="0E2A47"/>
                </a:solidFill>
              </a:rPr>
            </a:br>
            <a:r>
              <a:rPr lang="el-GR" sz="1100" dirty="0">
                <a:solidFill>
                  <a:srgbClr val="0E2A47"/>
                </a:solidFill>
              </a:rPr>
              <a:t>παραμέτρους του </a:t>
            </a:r>
            <a:endParaRPr sz="1100" dirty="0">
              <a:solidFill>
                <a:srgbClr val="0E2A47"/>
              </a:solidFill>
            </a:endParaRPr>
          </a:p>
        </p:txBody>
      </p:sp>
      <p:sp>
        <p:nvSpPr>
          <p:cNvPr id="628" name="Google Shape;628;p32"/>
          <p:cNvSpPr txBox="1">
            <a:spLocks noGrp="1"/>
          </p:cNvSpPr>
          <p:nvPr>
            <p:ph type="ctrTitle" idx="4"/>
          </p:nvPr>
        </p:nvSpPr>
        <p:spPr>
          <a:xfrm>
            <a:off x="2237657" y="3679501"/>
            <a:ext cx="2076000" cy="7586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100" dirty="0">
                <a:solidFill>
                  <a:srgbClr val="0E2A47"/>
                </a:solidFill>
              </a:rPr>
              <a:t>Πολύ κοντά είναι </a:t>
            </a:r>
            <a:br>
              <a:rPr lang="el-GR" sz="1100" dirty="0">
                <a:solidFill>
                  <a:srgbClr val="0E2A47"/>
                </a:solidFill>
              </a:rPr>
            </a:br>
            <a:r>
              <a:rPr lang="el-GR" sz="1100" dirty="0">
                <a:solidFill>
                  <a:srgbClr val="0E2A47"/>
                </a:solidFill>
              </a:rPr>
              <a:t>και το </a:t>
            </a:r>
            <a:r>
              <a:rPr lang="en-US" sz="1100" dirty="0">
                <a:solidFill>
                  <a:srgbClr val="0E2A47"/>
                </a:solidFill>
              </a:rPr>
              <a:t>denseNet </a:t>
            </a:r>
            <a:r>
              <a:rPr lang="el-GR" sz="1100" dirty="0">
                <a:solidFill>
                  <a:srgbClr val="0E2A47"/>
                </a:solidFill>
              </a:rPr>
              <a:t>με το </a:t>
            </a:r>
            <a:br>
              <a:rPr lang="el-GR" sz="1100" dirty="0">
                <a:solidFill>
                  <a:srgbClr val="0E2A47"/>
                </a:solidFill>
              </a:rPr>
            </a:br>
            <a:r>
              <a:rPr lang="el-GR" sz="1100" dirty="0">
                <a:solidFill>
                  <a:srgbClr val="0E2A47"/>
                </a:solidFill>
              </a:rPr>
              <a:t>τελευταίο </a:t>
            </a:r>
            <a:r>
              <a:rPr lang="en-US" sz="1100" dirty="0">
                <a:solidFill>
                  <a:srgbClr val="0E2A47"/>
                </a:solidFill>
              </a:rPr>
              <a:t>layer unfreeze </a:t>
            </a:r>
            <a:endParaRPr sz="1100" dirty="0">
              <a:solidFill>
                <a:srgbClr val="0E2A47"/>
              </a:solidFill>
            </a:endParaRPr>
          </a:p>
        </p:txBody>
      </p:sp>
      <p:sp>
        <p:nvSpPr>
          <p:cNvPr id="630" name="Google Shape;630;p32"/>
          <p:cNvSpPr/>
          <p:nvPr/>
        </p:nvSpPr>
        <p:spPr>
          <a:xfrm>
            <a:off x="608673" y="2112040"/>
            <a:ext cx="798458" cy="79845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32"/>
          <p:cNvSpPr/>
          <p:nvPr/>
        </p:nvSpPr>
        <p:spPr>
          <a:xfrm>
            <a:off x="2865085" y="1866400"/>
            <a:ext cx="933300" cy="80284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32"/>
          <p:cNvSpPr/>
          <p:nvPr/>
        </p:nvSpPr>
        <p:spPr>
          <a:xfrm>
            <a:off x="5004106" y="1452945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" name="Google Shape;639;p32"/>
          <p:cNvGrpSpPr/>
          <p:nvPr/>
        </p:nvGrpSpPr>
        <p:grpSpPr>
          <a:xfrm>
            <a:off x="4355788" y="1393422"/>
            <a:ext cx="472533" cy="473852"/>
            <a:chOff x="1869175" y="3274825"/>
            <a:chExt cx="1567275" cy="1571650"/>
          </a:xfrm>
        </p:grpSpPr>
        <p:sp>
          <p:nvSpPr>
            <p:cNvPr id="640" name="Google Shape;640;p32"/>
            <p:cNvSpPr/>
            <p:nvPr/>
          </p:nvSpPr>
          <p:spPr>
            <a:xfrm>
              <a:off x="2698025" y="4003000"/>
              <a:ext cx="738425" cy="840575"/>
            </a:xfrm>
            <a:custGeom>
              <a:avLst/>
              <a:gdLst/>
              <a:ahLst/>
              <a:cxnLst/>
              <a:rect l="l" t="t" r="r" b="b"/>
              <a:pathLst>
                <a:path w="29537" h="33623" extrusionOk="0">
                  <a:moveTo>
                    <a:pt x="18387" y="1"/>
                  </a:moveTo>
                  <a:lnTo>
                    <a:pt x="1" y="14652"/>
                  </a:lnTo>
                  <a:lnTo>
                    <a:pt x="1" y="33622"/>
                  </a:lnTo>
                  <a:lnTo>
                    <a:pt x="16403" y="19905"/>
                  </a:lnTo>
                  <a:lnTo>
                    <a:pt x="23232" y="26618"/>
                  </a:lnTo>
                  <a:lnTo>
                    <a:pt x="20314" y="26618"/>
                  </a:lnTo>
                  <a:cubicBezTo>
                    <a:pt x="19321" y="26618"/>
                    <a:pt x="18504" y="27435"/>
                    <a:pt x="18504" y="28427"/>
                  </a:cubicBezTo>
                  <a:cubicBezTo>
                    <a:pt x="18504" y="29478"/>
                    <a:pt x="19321" y="30295"/>
                    <a:pt x="20314" y="30295"/>
                  </a:cubicBezTo>
                  <a:lnTo>
                    <a:pt x="27727" y="30295"/>
                  </a:lnTo>
                  <a:cubicBezTo>
                    <a:pt x="28719" y="30295"/>
                    <a:pt x="29536" y="29478"/>
                    <a:pt x="29536" y="28427"/>
                  </a:cubicBezTo>
                  <a:lnTo>
                    <a:pt x="29536" y="21073"/>
                  </a:lnTo>
                  <a:cubicBezTo>
                    <a:pt x="29478" y="20139"/>
                    <a:pt x="28661" y="19321"/>
                    <a:pt x="27610" y="19321"/>
                  </a:cubicBezTo>
                  <a:cubicBezTo>
                    <a:pt x="26618" y="19321"/>
                    <a:pt x="25800" y="20139"/>
                    <a:pt x="25800" y="21189"/>
                  </a:cubicBezTo>
                  <a:lnTo>
                    <a:pt x="25800" y="24108"/>
                  </a:lnTo>
                  <a:lnTo>
                    <a:pt x="18387" y="16695"/>
                  </a:lnTo>
                  <a:lnTo>
                    <a:pt x="18387" y="1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1869175" y="4003000"/>
              <a:ext cx="738400" cy="843475"/>
            </a:xfrm>
            <a:custGeom>
              <a:avLst/>
              <a:gdLst/>
              <a:ahLst/>
              <a:cxnLst/>
              <a:rect l="l" t="t" r="r" b="b"/>
              <a:pathLst>
                <a:path w="29536" h="33739" extrusionOk="0">
                  <a:moveTo>
                    <a:pt x="11091" y="1"/>
                  </a:moveTo>
                  <a:lnTo>
                    <a:pt x="11091" y="16695"/>
                  </a:lnTo>
                  <a:lnTo>
                    <a:pt x="3678" y="24108"/>
                  </a:lnTo>
                  <a:lnTo>
                    <a:pt x="3678" y="21189"/>
                  </a:lnTo>
                  <a:cubicBezTo>
                    <a:pt x="3678" y="20139"/>
                    <a:pt x="2860" y="19321"/>
                    <a:pt x="1810" y="19321"/>
                  </a:cubicBezTo>
                  <a:cubicBezTo>
                    <a:pt x="817" y="19321"/>
                    <a:pt x="0" y="20139"/>
                    <a:pt x="0" y="21189"/>
                  </a:cubicBezTo>
                  <a:lnTo>
                    <a:pt x="0" y="28544"/>
                  </a:lnTo>
                  <a:cubicBezTo>
                    <a:pt x="0" y="29536"/>
                    <a:pt x="817" y="30353"/>
                    <a:pt x="1810" y="30353"/>
                  </a:cubicBezTo>
                  <a:lnTo>
                    <a:pt x="9223" y="30353"/>
                  </a:lnTo>
                  <a:cubicBezTo>
                    <a:pt x="10215" y="30353"/>
                    <a:pt x="11032" y="29536"/>
                    <a:pt x="11032" y="28544"/>
                  </a:cubicBezTo>
                  <a:cubicBezTo>
                    <a:pt x="11032" y="27493"/>
                    <a:pt x="10215" y="26735"/>
                    <a:pt x="9223" y="26735"/>
                  </a:cubicBezTo>
                  <a:lnTo>
                    <a:pt x="6304" y="26735"/>
                  </a:lnTo>
                  <a:lnTo>
                    <a:pt x="13134" y="20022"/>
                  </a:lnTo>
                  <a:lnTo>
                    <a:pt x="29536" y="33739"/>
                  </a:lnTo>
                  <a:lnTo>
                    <a:pt x="29536" y="14769"/>
                  </a:lnTo>
                  <a:lnTo>
                    <a:pt x="11091" y="1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2191675" y="3274825"/>
              <a:ext cx="919350" cy="1014225"/>
            </a:xfrm>
            <a:custGeom>
              <a:avLst/>
              <a:gdLst/>
              <a:ahLst/>
              <a:cxnLst/>
              <a:rect l="l" t="t" r="r" b="b"/>
              <a:pathLst>
                <a:path w="36774" h="40569" extrusionOk="0">
                  <a:moveTo>
                    <a:pt x="18394" y="1"/>
                  </a:moveTo>
                  <a:cubicBezTo>
                    <a:pt x="17920" y="1"/>
                    <a:pt x="17453" y="176"/>
                    <a:pt x="17103" y="526"/>
                  </a:cubicBezTo>
                  <a:lnTo>
                    <a:pt x="11908" y="5721"/>
                  </a:lnTo>
                  <a:cubicBezTo>
                    <a:pt x="11207" y="6422"/>
                    <a:pt x="11207" y="7589"/>
                    <a:pt x="11908" y="8348"/>
                  </a:cubicBezTo>
                  <a:cubicBezTo>
                    <a:pt x="12287" y="8698"/>
                    <a:pt x="12769" y="8873"/>
                    <a:pt x="13243" y="8873"/>
                  </a:cubicBezTo>
                  <a:cubicBezTo>
                    <a:pt x="13717" y="8873"/>
                    <a:pt x="14184" y="8698"/>
                    <a:pt x="14534" y="8348"/>
                  </a:cubicBezTo>
                  <a:lnTo>
                    <a:pt x="16577" y="6305"/>
                  </a:lnTo>
                  <a:lnTo>
                    <a:pt x="16577" y="12667"/>
                  </a:lnTo>
                  <a:lnTo>
                    <a:pt x="0" y="25917"/>
                  </a:lnTo>
                  <a:lnTo>
                    <a:pt x="18387" y="40568"/>
                  </a:lnTo>
                  <a:lnTo>
                    <a:pt x="36774" y="25917"/>
                  </a:lnTo>
                  <a:lnTo>
                    <a:pt x="20255" y="12667"/>
                  </a:lnTo>
                  <a:lnTo>
                    <a:pt x="20255" y="6305"/>
                  </a:lnTo>
                  <a:lnTo>
                    <a:pt x="22298" y="8348"/>
                  </a:lnTo>
                  <a:cubicBezTo>
                    <a:pt x="22648" y="8698"/>
                    <a:pt x="23115" y="8873"/>
                    <a:pt x="23582" y="8873"/>
                  </a:cubicBezTo>
                  <a:cubicBezTo>
                    <a:pt x="24049" y="8873"/>
                    <a:pt x="24516" y="8698"/>
                    <a:pt x="24866" y="8348"/>
                  </a:cubicBezTo>
                  <a:cubicBezTo>
                    <a:pt x="25625" y="7589"/>
                    <a:pt x="25625" y="6422"/>
                    <a:pt x="24866" y="5721"/>
                  </a:cubicBezTo>
                  <a:lnTo>
                    <a:pt x="19729" y="526"/>
                  </a:lnTo>
                  <a:cubicBezTo>
                    <a:pt x="19350" y="176"/>
                    <a:pt x="18868" y="1"/>
                    <a:pt x="18394" y="1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32"/>
          <p:cNvGrpSpPr/>
          <p:nvPr/>
        </p:nvGrpSpPr>
        <p:grpSpPr>
          <a:xfrm>
            <a:off x="821460" y="2212268"/>
            <a:ext cx="372883" cy="543742"/>
            <a:chOff x="2070550" y="767325"/>
            <a:chExt cx="1106150" cy="1613000"/>
          </a:xfrm>
        </p:grpSpPr>
        <p:sp>
          <p:nvSpPr>
            <p:cNvPr id="644" name="Google Shape;644;p32"/>
            <p:cNvSpPr/>
            <p:nvPr/>
          </p:nvSpPr>
          <p:spPr>
            <a:xfrm>
              <a:off x="2199700" y="767325"/>
              <a:ext cx="608525" cy="516100"/>
            </a:xfrm>
            <a:custGeom>
              <a:avLst/>
              <a:gdLst/>
              <a:ahLst/>
              <a:cxnLst/>
              <a:rect l="l" t="t" r="r" b="b"/>
              <a:pathLst>
                <a:path w="24341" h="20644" extrusionOk="0">
                  <a:moveTo>
                    <a:pt x="12200" y="0"/>
                  </a:moveTo>
                  <a:cubicBezTo>
                    <a:pt x="5487" y="0"/>
                    <a:pt x="0" y="5487"/>
                    <a:pt x="0" y="12200"/>
                  </a:cubicBezTo>
                  <a:cubicBezTo>
                    <a:pt x="0" y="15060"/>
                    <a:pt x="993" y="17862"/>
                    <a:pt x="2919" y="20080"/>
                  </a:cubicBezTo>
                  <a:cubicBezTo>
                    <a:pt x="3288" y="20448"/>
                    <a:pt x="3734" y="20644"/>
                    <a:pt x="4146" y="20644"/>
                  </a:cubicBezTo>
                  <a:cubicBezTo>
                    <a:pt x="4451" y="20644"/>
                    <a:pt x="4738" y="20537"/>
                    <a:pt x="4962" y="20313"/>
                  </a:cubicBezTo>
                  <a:cubicBezTo>
                    <a:pt x="5545" y="19788"/>
                    <a:pt x="5604" y="18912"/>
                    <a:pt x="5078" y="18329"/>
                  </a:cubicBezTo>
                  <a:cubicBezTo>
                    <a:pt x="3619" y="16636"/>
                    <a:pt x="2860" y="14476"/>
                    <a:pt x="2860" y="12258"/>
                  </a:cubicBezTo>
                  <a:cubicBezTo>
                    <a:pt x="2860" y="7121"/>
                    <a:pt x="7063" y="2860"/>
                    <a:pt x="12258" y="2860"/>
                  </a:cubicBezTo>
                  <a:cubicBezTo>
                    <a:pt x="17453" y="2860"/>
                    <a:pt x="21656" y="7121"/>
                    <a:pt x="21656" y="12258"/>
                  </a:cubicBezTo>
                  <a:cubicBezTo>
                    <a:pt x="21656" y="14534"/>
                    <a:pt x="20839" y="16636"/>
                    <a:pt x="19379" y="18329"/>
                  </a:cubicBezTo>
                  <a:cubicBezTo>
                    <a:pt x="18912" y="18912"/>
                    <a:pt x="18971" y="19788"/>
                    <a:pt x="19554" y="20313"/>
                  </a:cubicBezTo>
                  <a:cubicBezTo>
                    <a:pt x="19846" y="20547"/>
                    <a:pt x="20138" y="20605"/>
                    <a:pt x="20430" y="20605"/>
                  </a:cubicBezTo>
                  <a:cubicBezTo>
                    <a:pt x="20780" y="20605"/>
                    <a:pt x="21247" y="20430"/>
                    <a:pt x="21422" y="20080"/>
                  </a:cubicBezTo>
                  <a:cubicBezTo>
                    <a:pt x="23348" y="17920"/>
                    <a:pt x="24341" y="15118"/>
                    <a:pt x="24341" y="12200"/>
                  </a:cubicBezTo>
                  <a:cubicBezTo>
                    <a:pt x="24341" y="5487"/>
                    <a:pt x="18912" y="0"/>
                    <a:pt x="12200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2341975" y="887475"/>
              <a:ext cx="323975" cy="208700"/>
            </a:xfrm>
            <a:custGeom>
              <a:avLst/>
              <a:gdLst/>
              <a:ahLst/>
              <a:cxnLst/>
              <a:rect l="l" t="t" r="r" b="b"/>
              <a:pathLst>
                <a:path w="12959" h="8348" extrusionOk="0">
                  <a:moveTo>
                    <a:pt x="6479" y="1"/>
                  </a:moveTo>
                  <a:cubicBezTo>
                    <a:pt x="2919" y="1"/>
                    <a:pt x="0" y="2919"/>
                    <a:pt x="0" y="6480"/>
                  </a:cubicBezTo>
                  <a:cubicBezTo>
                    <a:pt x="0" y="7064"/>
                    <a:pt x="59" y="7647"/>
                    <a:pt x="234" y="8231"/>
                  </a:cubicBezTo>
                  <a:cubicBezTo>
                    <a:pt x="1051" y="5604"/>
                    <a:pt x="3444" y="3795"/>
                    <a:pt x="6421" y="3795"/>
                  </a:cubicBezTo>
                  <a:cubicBezTo>
                    <a:pt x="9456" y="3795"/>
                    <a:pt x="11908" y="5604"/>
                    <a:pt x="12667" y="8348"/>
                  </a:cubicBezTo>
                  <a:cubicBezTo>
                    <a:pt x="12842" y="7764"/>
                    <a:pt x="12959" y="7064"/>
                    <a:pt x="12959" y="6480"/>
                  </a:cubicBezTo>
                  <a:cubicBezTo>
                    <a:pt x="12959" y="2919"/>
                    <a:pt x="10040" y="1"/>
                    <a:pt x="6479" y="1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2070550" y="1050925"/>
              <a:ext cx="1106150" cy="1329400"/>
            </a:xfrm>
            <a:custGeom>
              <a:avLst/>
              <a:gdLst/>
              <a:ahLst/>
              <a:cxnLst/>
              <a:rect l="l" t="t" r="r" b="b"/>
              <a:pathLst>
                <a:path w="44246" h="53176" extrusionOk="0">
                  <a:moveTo>
                    <a:pt x="17220" y="0"/>
                  </a:moveTo>
                  <a:cubicBezTo>
                    <a:pt x="15293" y="0"/>
                    <a:pt x="13367" y="1285"/>
                    <a:pt x="13367" y="3853"/>
                  </a:cubicBezTo>
                  <a:lnTo>
                    <a:pt x="13367" y="23290"/>
                  </a:lnTo>
                  <a:cubicBezTo>
                    <a:pt x="13367" y="24458"/>
                    <a:pt x="12492" y="25158"/>
                    <a:pt x="11558" y="25158"/>
                  </a:cubicBezTo>
                  <a:cubicBezTo>
                    <a:pt x="10974" y="25158"/>
                    <a:pt x="10449" y="24808"/>
                    <a:pt x="10040" y="24282"/>
                  </a:cubicBezTo>
                  <a:lnTo>
                    <a:pt x="8289" y="21481"/>
                  </a:lnTo>
                  <a:cubicBezTo>
                    <a:pt x="7472" y="20197"/>
                    <a:pt x="6304" y="19613"/>
                    <a:pt x="5137" y="19613"/>
                  </a:cubicBezTo>
                  <a:cubicBezTo>
                    <a:pt x="2510" y="19613"/>
                    <a:pt x="0" y="22415"/>
                    <a:pt x="1810" y="25450"/>
                  </a:cubicBezTo>
                  <a:lnTo>
                    <a:pt x="16111" y="52884"/>
                  </a:lnTo>
                  <a:cubicBezTo>
                    <a:pt x="16169" y="53001"/>
                    <a:pt x="16403" y="53176"/>
                    <a:pt x="16636" y="53176"/>
                  </a:cubicBezTo>
                  <a:lnTo>
                    <a:pt x="36774" y="53176"/>
                  </a:lnTo>
                  <a:cubicBezTo>
                    <a:pt x="37066" y="53176"/>
                    <a:pt x="37241" y="52942"/>
                    <a:pt x="37241" y="52651"/>
                  </a:cubicBezTo>
                  <a:lnTo>
                    <a:pt x="37766" y="44420"/>
                  </a:lnTo>
                  <a:cubicBezTo>
                    <a:pt x="37766" y="44304"/>
                    <a:pt x="37824" y="44187"/>
                    <a:pt x="37824" y="44128"/>
                  </a:cubicBezTo>
                  <a:cubicBezTo>
                    <a:pt x="42786" y="36599"/>
                    <a:pt x="44245" y="31696"/>
                    <a:pt x="43486" y="26792"/>
                  </a:cubicBezTo>
                  <a:cubicBezTo>
                    <a:pt x="42611" y="21656"/>
                    <a:pt x="38934" y="20839"/>
                    <a:pt x="37241" y="20780"/>
                  </a:cubicBezTo>
                  <a:cubicBezTo>
                    <a:pt x="36774" y="20780"/>
                    <a:pt x="36248" y="20430"/>
                    <a:pt x="35957" y="20021"/>
                  </a:cubicBezTo>
                  <a:cubicBezTo>
                    <a:pt x="34731" y="18154"/>
                    <a:pt x="33038" y="17628"/>
                    <a:pt x="31637" y="17628"/>
                  </a:cubicBezTo>
                  <a:cubicBezTo>
                    <a:pt x="30587" y="17628"/>
                    <a:pt x="29769" y="17920"/>
                    <a:pt x="29244" y="18037"/>
                  </a:cubicBezTo>
                  <a:lnTo>
                    <a:pt x="29011" y="18037"/>
                  </a:lnTo>
                  <a:cubicBezTo>
                    <a:pt x="28777" y="18037"/>
                    <a:pt x="28660" y="17978"/>
                    <a:pt x="28485" y="17745"/>
                  </a:cubicBezTo>
                  <a:cubicBezTo>
                    <a:pt x="27259" y="15644"/>
                    <a:pt x="25450" y="15060"/>
                    <a:pt x="23991" y="15060"/>
                  </a:cubicBezTo>
                  <a:cubicBezTo>
                    <a:pt x="23115" y="15060"/>
                    <a:pt x="22298" y="15293"/>
                    <a:pt x="21773" y="15410"/>
                  </a:cubicBezTo>
                  <a:lnTo>
                    <a:pt x="21597" y="15410"/>
                  </a:lnTo>
                  <a:cubicBezTo>
                    <a:pt x="21247" y="15410"/>
                    <a:pt x="21014" y="15177"/>
                    <a:pt x="21014" y="14885"/>
                  </a:cubicBezTo>
                  <a:lnTo>
                    <a:pt x="21014" y="3853"/>
                  </a:lnTo>
                  <a:cubicBezTo>
                    <a:pt x="21014" y="1285"/>
                    <a:pt x="19088" y="0"/>
                    <a:pt x="17220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47" name="Google Shape;647;p32"/>
          <p:cNvCxnSpPr/>
          <p:nvPr/>
        </p:nvCxnSpPr>
        <p:spPr>
          <a:xfrm>
            <a:off x="136070" y="651562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624;p32">
            <a:extLst>
              <a:ext uri="{FF2B5EF4-FFF2-40B4-BE49-F238E27FC236}">
                <a16:creationId xmlns:a16="http://schemas.microsoft.com/office/drawing/2014/main" id="{82ABBFDD-6077-91A9-EC40-569DACC4C83F}"/>
              </a:ext>
            </a:extLst>
          </p:cNvPr>
          <p:cNvSpPr/>
          <p:nvPr/>
        </p:nvSpPr>
        <p:spPr>
          <a:xfrm>
            <a:off x="6783110" y="2186353"/>
            <a:ext cx="1858032" cy="29571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32;p32">
            <a:extLst>
              <a:ext uri="{FF2B5EF4-FFF2-40B4-BE49-F238E27FC236}">
                <a16:creationId xmlns:a16="http://schemas.microsoft.com/office/drawing/2014/main" id="{3DA037AE-F97E-A3C0-8A62-01616AA6AEF5}"/>
              </a:ext>
            </a:extLst>
          </p:cNvPr>
          <p:cNvSpPr/>
          <p:nvPr/>
        </p:nvSpPr>
        <p:spPr>
          <a:xfrm>
            <a:off x="7326879" y="98368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6618;p54">
            <a:extLst>
              <a:ext uri="{FF2B5EF4-FFF2-40B4-BE49-F238E27FC236}">
                <a16:creationId xmlns:a16="http://schemas.microsoft.com/office/drawing/2014/main" id="{429A7505-153F-DE48-1C99-2B5650AF5AA5}"/>
              </a:ext>
            </a:extLst>
          </p:cNvPr>
          <p:cNvGrpSpPr/>
          <p:nvPr/>
        </p:nvGrpSpPr>
        <p:grpSpPr>
          <a:xfrm>
            <a:off x="3080484" y="2047187"/>
            <a:ext cx="502501" cy="411167"/>
            <a:chOff x="-63250675" y="3744075"/>
            <a:chExt cx="320350" cy="318100"/>
          </a:xfrm>
          <a:solidFill>
            <a:schemeClr val="bg2">
              <a:lumMod val="50000"/>
            </a:schemeClr>
          </a:solidFill>
        </p:grpSpPr>
        <p:sp>
          <p:nvSpPr>
            <p:cNvPr id="15" name="Google Shape;6619;p54">
              <a:extLst>
                <a:ext uri="{FF2B5EF4-FFF2-40B4-BE49-F238E27FC236}">
                  <a16:creationId xmlns:a16="http://schemas.microsoft.com/office/drawing/2014/main" id="{74F356A7-B691-1135-9A67-243106635904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solidFill>
                <a:schemeClr val="tx1">
                  <a:lumMod val="90000"/>
                  <a:lumOff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620;p54">
              <a:extLst>
                <a:ext uri="{FF2B5EF4-FFF2-40B4-BE49-F238E27FC236}">
                  <a16:creationId xmlns:a16="http://schemas.microsoft.com/office/drawing/2014/main" id="{3A77C391-ADE7-1BB4-B5AC-8BD1D4B5D64E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solidFill>
                <a:schemeClr val="tx1">
                  <a:lumMod val="90000"/>
                  <a:lumOff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621;p54">
              <a:extLst>
                <a:ext uri="{FF2B5EF4-FFF2-40B4-BE49-F238E27FC236}">
                  <a16:creationId xmlns:a16="http://schemas.microsoft.com/office/drawing/2014/main" id="{CEB9DCEA-60A1-BA69-0ED1-83866C2EF638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solidFill>
                <a:schemeClr val="tx1">
                  <a:lumMod val="90000"/>
                  <a:lumOff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6216;p52">
            <a:extLst>
              <a:ext uri="{FF2B5EF4-FFF2-40B4-BE49-F238E27FC236}">
                <a16:creationId xmlns:a16="http://schemas.microsoft.com/office/drawing/2014/main" id="{F02906D6-92F5-7548-C3F5-D138DC8D9081}"/>
              </a:ext>
            </a:extLst>
          </p:cNvPr>
          <p:cNvGrpSpPr/>
          <p:nvPr/>
        </p:nvGrpSpPr>
        <p:grpSpPr>
          <a:xfrm>
            <a:off x="5219738" y="1713223"/>
            <a:ext cx="502035" cy="449092"/>
            <a:chOff x="2085525" y="4992125"/>
            <a:chExt cx="481825" cy="481825"/>
          </a:xfrm>
          <a:solidFill>
            <a:schemeClr val="tx1">
              <a:lumMod val="90000"/>
              <a:lumOff val="10000"/>
            </a:schemeClr>
          </a:solidFill>
        </p:grpSpPr>
        <p:sp>
          <p:nvSpPr>
            <p:cNvPr id="20" name="Google Shape;6217;p52">
              <a:extLst>
                <a:ext uri="{FF2B5EF4-FFF2-40B4-BE49-F238E27FC236}">
                  <a16:creationId xmlns:a16="http://schemas.microsoft.com/office/drawing/2014/main" id="{CAD08501-40A3-40A1-EEAC-2FE3AF4E92D4}"/>
                </a:ext>
              </a:extLst>
            </p:cNvPr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" name="Google Shape;6218;p52">
              <a:extLst>
                <a:ext uri="{FF2B5EF4-FFF2-40B4-BE49-F238E27FC236}">
                  <a16:creationId xmlns:a16="http://schemas.microsoft.com/office/drawing/2014/main" id="{99A8CCA0-9094-34D9-B3B6-5A048998F1A9}"/>
                </a:ext>
              </a:extLst>
            </p:cNvPr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1" name="Google Shape;7044;p54">
            <a:extLst>
              <a:ext uri="{FF2B5EF4-FFF2-40B4-BE49-F238E27FC236}">
                <a16:creationId xmlns:a16="http://schemas.microsoft.com/office/drawing/2014/main" id="{1456028C-CD2E-7A7B-3CEF-394B16CD2F3B}"/>
              </a:ext>
            </a:extLst>
          </p:cNvPr>
          <p:cNvGrpSpPr/>
          <p:nvPr/>
        </p:nvGrpSpPr>
        <p:grpSpPr>
          <a:xfrm>
            <a:off x="7618014" y="1256225"/>
            <a:ext cx="351029" cy="325466"/>
            <a:chOff x="6543825" y="3202075"/>
            <a:chExt cx="296975" cy="275350"/>
          </a:xfrm>
          <a:solidFill>
            <a:schemeClr val="tx1">
              <a:lumMod val="90000"/>
              <a:lumOff val="10000"/>
            </a:schemeClr>
          </a:solidFill>
        </p:grpSpPr>
        <p:sp>
          <p:nvSpPr>
            <p:cNvPr id="24" name="Google Shape;7045;p54">
              <a:extLst>
                <a:ext uri="{FF2B5EF4-FFF2-40B4-BE49-F238E27FC236}">
                  <a16:creationId xmlns:a16="http://schemas.microsoft.com/office/drawing/2014/main" id="{905A9CEA-7156-AFC3-3A6C-B5DA8BE8B233}"/>
                </a:ext>
              </a:extLst>
            </p:cNvPr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046;p54">
              <a:extLst>
                <a:ext uri="{FF2B5EF4-FFF2-40B4-BE49-F238E27FC236}">
                  <a16:creationId xmlns:a16="http://schemas.microsoft.com/office/drawing/2014/main" id="{EA5F6522-8F34-972A-86A2-9E26C12DBFD0}"/>
                </a:ext>
              </a:extLst>
            </p:cNvPr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047;p54">
              <a:extLst>
                <a:ext uri="{FF2B5EF4-FFF2-40B4-BE49-F238E27FC236}">
                  <a16:creationId xmlns:a16="http://schemas.microsoft.com/office/drawing/2014/main" id="{09FBE12B-E6CD-819B-6972-E169A6F399FE}"/>
                </a:ext>
              </a:extLst>
            </p:cNvPr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048;p54">
              <a:extLst>
                <a:ext uri="{FF2B5EF4-FFF2-40B4-BE49-F238E27FC236}">
                  <a16:creationId xmlns:a16="http://schemas.microsoft.com/office/drawing/2014/main" id="{E3B08BAE-73E5-419D-4B3F-7E6D6ABF8941}"/>
                </a:ext>
              </a:extLst>
            </p:cNvPr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049;p54">
              <a:extLst>
                <a:ext uri="{FF2B5EF4-FFF2-40B4-BE49-F238E27FC236}">
                  <a16:creationId xmlns:a16="http://schemas.microsoft.com/office/drawing/2014/main" id="{87C9E02E-DD2C-44AB-8A22-FB71FC569A50}"/>
                </a:ext>
              </a:extLst>
            </p:cNvPr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050;p54">
              <a:extLst>
                <a:ext uri="{FF2B5EF4-FFF2-40B4-BE49-F238E27FC236}">
                  <a16:creationId xmlns:a16="http://schemas.microsoft.com/office/drawing/2014/main" id="{CB0241AD-5AB8-CB55-9A77-E4C58CD553A2}"/>
                </a:ext>
              </a:extLst>
            </p:cNvPr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051;p54">
              <a:extLst>
                <a:ext uri="{FF2B5EF4-FFF2-40B4-BE49-F238E27FC236}">
                  <a16:creationId xmlns:a16="http://schemas.microsoft.com/office/drawing/2014/main" id="{7C2BA884-22E5-9787-EF7B-5F757922F28E}"/>
                </a:ext>
              </a:extLst>
            </p:cNvPr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628;p32">
            <a:extLst>
              <a:ext uri="{FF2B5EF4-FFF2-40B4-BE49-F238E27FC236}">
                <a16:creationId xmlns:a16="http://schemas.microsoft.com/office/drawing/2014/main" id="{548E3B05-0209-D240-364A-99AE86E85267}"/>
              </a:ext>
            </a:extLst>
          </p:cNvPr>
          <p:cNvSpPr txBox="1">
            <a:spLocks/>
          </p:cNvSpPr>
          <p:nvPr/>
        </p:nvSpPr>
        <p:spPr>
          <a:xfrm>
            <a:off x="4399069" y="3194718"/>
            <a:ext cx="2076000" cy="758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l-GR" sz="1100" dirty="0">
                <a:solidFill>
                  <a:srgbClr val="0E2A47"/>
                </a:solidFill>
              </a:rPr>
              <a:t>Το </a:t>
            </a:r>
            <a:r>
              <a:rPr lang="en-US" sz="1100" dirty="0">
                <a:solidFill>
                  <a:srgbClr val="0E2A47"/>
                </a:solidFill>
              </a:rPr>
              <a:t>Vgg16 </a:t>
            </a:r>
            <a:r>
              <a:rPr lang="el-GR" sz="1100" dirty="0">
                <a:solidFill>
                  <a:srgbClr val="0E2A47"/>
                </a:solidFill>
              </a:rPr>
              <a:t>απέτυχε να </a:t>
            </a:r>
          </a:p>
          <a:p>
            <a:r>
              <a:rPr lang="el-GR" sz="1100" dirty="0">
                <a:solidFill>
                  <a:srgbClr val="0E2A47"/>
                </a:solidFill>
              </a:rPr>
              <a:t>προσεγγίσει  </a:t>
            </a:r>
            <a:endParaRPr lang="en-US" sz="1100" dirty="0">
              <a:solidFill>
                <a:srgbClr val="0E2A47"/>
              </a:solidFill>
            </a:endParaRPr>
          </a:p>
        </p:txBody>
      </p:sp>
      <p:sp>
        <p:nvSpPr>
          <p:cNvPr id="35" name="Google Shape;628;p32">
            <a:extLst>
              <a:ext uri="{FF2B5EF4-FFF2-40B4-BE49-F238E27FC236}">
                <a16:creationId xmlns:a16="http://schemas.microsoft.com/office/drawing/2014/main" id="{7363D3F0-36C1-BB0E-DC5B-9E6B84DFD729}"/>
              </a:ext>
            </a:extLst>
          </p:cNvPr>
          <p:cNvSpPr txBox="1">
            <a:spLocks/>
          </p:cNvSpPr>
          <p:nvPr/>
        </p:nvSpPr>
        <p:spPr>
          <a:xfrm>
            <a:off x="6677771" y="3130294"/>
            <a:ext cx="2076000" cy="1153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 i="0" u="none" strike="noStrike" cap="none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l-GR" sz="1100" dirty="0">
                <a:solidFill>
                  <a:srgbClr val="0E2A47"/>
                </a:solidFill>
              </a:rPr>
              <a:t>Το </a:t>
            </a:r>
            <a:r>
              <a:rPr lang="en-US" sz="1100" dirty="0">
                <a:solidFill>
                  <a:srgbClr val="0E2A47"/>
                </a:solidFill>
              </a:rPr>
              <a:t>calibration </a:t>
            </a:r>
            <a:r>
              <a:rPr lang="el-GR" sz="1100" dirty="0">
                <a:solidFill>
                  <a:srgbClr val="0E2A47"/>
                </a:solidFill>
              </a:rPr>
              <a:t>δεν βοήθησε </a:t>
            </a:r>
          </a:p>
          <a:p>
            <a:r>
              <a:rPr lang="el-GR" sz="1100" dirty="0">
                <a:solidFill>
                  <a:srgbClr val="0E2A47"/>
                </a:solidFill>
              </a:rPr>
              <a:t>Ιδιαίτερα. Μάλιστα το </a:t>
            </a:r>
          </a:p>
          <a:p>
            <a:r>
              <a:rPr lang="en-US" sz="1100" dirty="0">
                <a:solidFill>
                  <a:srgbClr val="0E2A47"/>
                </a:solidFill>
              </a:rPr>
              <a:t>Isotonic calibration</a:t>
            </a:r>
          </a:p>
          <a:p>
            <a:r>
              <a:rPr lang="en-US" sz="1100" dirty="0">
                <a:solidFill>
                  <a:srgbClr val="0E2A47"/>
                </a:solidFill>
              </a:rPr>
              <a:t> </a:t>
            </a:r>
            <a:r>
              <a:rPr lang="el-GR" sz="1100" dirty="0">
                <a:solidFill>
                  <a:srgbClr val="0E2A47"/>
                </a:solidFill>
              </a:rPr>
              <a:t>απέτυχε </a:t>
            </a:r>
          </a:p>
          <a:p>
            <a:r>
              <a:rPr lang="el-GR" sz="1100" dirty="0">
                <a:solidFill>
                  <a:srgbClr val="0E2A47"/>
                </a:solidFill>
              </a:rPr>
              <a:t>τελείως</a:t>
            </a:r>
            <a:endParaRPr lang="en-US" sz="1100" dirty="0">
              <a:solidFill>
                <a:srgbClr val="0E2A47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0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Ευχαριστώ πολύ για τον χρόνο σας</a:t>
            </a:r>
            <a:r>
              <a:rPr lang="es" dirty="0"/>
              <a:t>!</a:t>
            </a:r>
            <a:endParaRPr dirty="0"/>
          </a:p>
        </p:txBody>
      </p:sp>
      <p:grpSp>
        <p:nvGrpSpPr>
          <p:cNvPr id="1128" name="Google Shape;1128;p40"/>
          <p:cNvGrpSpPr/>
          <p:nvPr/>
        </p:nvGrpSpPr>
        <p:grpSpPr>
          <a:xfrm flipH="1">
            <a:off x="101099" y="844400"/>
            <a:ext cx="3487135" cy="3513397"/>
            <a:chOff x="238125" y="262775"/>
            <a:chExt cx="7092825" cy="5151425"/>
          </a:xfrm>
        </p:grpSpPr>
        <p:sp>
          <p:nvSpPr>
            <p:cNvPr id="1129" name="Google Shape;1129;p40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0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4" name="Google Shape;264;p24"/>
          <p:cNvCxnSpPr/>
          <p:nvPr/>
        </p:nvCxnSpPr>
        <p:spPr>
          <a:xfrm>
            <a:off x="0" y="568402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Τίτλος 5">
            <a:extLst>
              <a:ext uri="{FF2B5EF4-FFF2-40B4-BE49-F238E27FC236}">
                <a16:creationId xmlns:a16="http://schemas.microsoft.com/office/drawing/2014/main" id="{451EB359-9A32-A92B-2DF2-8ACF14F3D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57699" y="0"/>
            <a:ext cx="3129600" cy="606600"/>
          </a:xfrm>
        </p:spPr>
        <p:txBody>
          <a:bodyPr/>
          <a:lstStyle/>
          <a:p>
            <a:r>
              <a:rPr lang="el-GR" dirty="0"/>
              <a:t> Εισαγωγή</a:t>
            </a:r>
          </a:p>
        </p:txBody>
      </p:sp>
      <p:sp>
        <p:nvSpPr>
          <p:cNvPr id="8" name="Google Shape;237;p23">
            <a:extLst>
              <a:ext uri="{FF2B5EF4-FFF2-40B4-BE49-F238E27FC236}">
                <a16:creationId xmlns:a16="http://schemas.microsoft.com/office/drawing/2014/main" id="{19AB2462-100C-F81E-D694-307B8ACF5F6A}"/>
              </a:ext>
            </a:extLst>
          </p:cNvPr>
          <p:cNvSpPr/>
          <p:nvPr/>
        </p:nvSpPr>
        <p:spPr>
          <a:xfrm flipH="1">
            <a:off x="129798" y="836736"/>
            <a:ext cx="520520" cy="520053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297;p26">
            <a:extLst>
              <a:ext uri="{FF2B5EF4-FFF2-40B4-BE49-F238E27FC236}">
                <a16:creationId xmlns:a16="http://schemas.microsoft.com/office/drawing/2014/main" id="{3A63EA7A-55DD-874F-592A-ECB90DDC71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50318" y="826750"/>
            <a:ext cx="7638956" cy="606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dirty="0"/>
              <a:t>Στόχος της εργασίας είναι ο εντοπισμός διαφορετικών ασθενειών σε διάφορα φυτά αγρού με τη χρήση μοντέλων βαθιάς μηχανικής μάθησης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19" name="Google Shape;264;p24">
            <a:extLst>
              <a:ext uri="{FF2B5EF4-FFF2-40B4-BE49-F238E27FC236}">
                <a16:creationId xmlns:a16="http://schemas.microsoft.com/office/drawing/2014/main" id="{BE48CA25-94DB-0BE7-1F99-3A8FCE0BC960}"/>
              </a:ext>
            </a:extLst>
          </p:cNvPr>
          <p:cNvCxnSpPr/>
          <p:nvPr/>
        </p:nvCxnSpPr>
        <p:spPr>
          <a:xfrm>
            <a:off x="1723482" y="2028712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27;p23">
            <a:extLst>
              <a:ext uri="{FF2B5EF4-FFF2-40B4-BE49-F238E27FC236}">
                <a16:creationId xmlns:a16="http://schemas.microsoft.com/office/drawing/2014/main" id="{3859486E-2301-C015-5535-B0D056D2B5F5}"/>
              </a:ext>
            </a:extLst>
          </p:cNvPr>
          <p:cNvSpPr txBox="1">
            <a:spLocks/>
          </p:cNvSpPr>
          <p:nvPr/>
        </p:nvSpPr>
        <p:spPr>
          <a:xfrm>
            <a:off x="2538244" y="1556422"/>
            <a:ext cx="2818877" cy="270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Clr>
                <a:schemeClr val="dk1"/>
              </a:buClr>
              <a:buSzPts val="1100"/>
            </a:pPr>
            <a:r>
              <a:rPr lang="el-GR" dirty="0">
                <a:solidFill>
                  <a:schemeClr val="accent1"/>
                </a:solidFill>
              </a:rPr>
              <a:t>Βήματα που ακολουθήθηκαν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Google Shape;1004;p37">
            <a:extLst>
              <a:ext uri="{FF2B5EF4-FFF2-40B4-BE49-F238E27FC236}">
                <a16:creationId xmlns:a16="http://schemas.microsoft.com/office/drawing/2014/main" id="{32C04264-5F3F-079D-6CDC-C95545B66C94}"/>
              </a:ext>
            </a:extLst>
          </p:cNvPr>
          <p:cNvSpPr/>
          <p:nvPr/>
        </p:nvSpPr>
        <p:spPr>
          <a:xfrm>
            <a:off x="1877325" y="3114788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Έλλειψη 27">
            <a:extLst>
              <a:ext uri="{FF2B5EF4-FFF2-40B4-BE49-F238E27FC236}">
                <a16:creationId xmlns:a16="http://schemas.microsoft.com/office/drawing/2014/main" id="{7F1B4FA1-D2CA-DA04-A842-CB7A222506D0}"/>
              </a:ext>
            </a:extLst>
          </p:cNvPr>
          <p:cNvSpPr/>
          <p:nvPr/>
        </p:nvSpPr>
        <p:spPr>
          <a:xfrm>
            <a:off x="2305545" y="3174117"/>
            <a:ext cx="575637" cy="5756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0" name="Έλλειψη 29">
            <a:extLst>
              <a:ext uri="{FF2B5EF4-FFF2-40B4-BE49-F238E27FC236}">
                <a16:creationId xmlns:a16="http://schemas.microsoft.com/office/drawing/2014/main" id="{714759D5-704D-142F-5874-DC3A9479BA53}"/>
              </a:ext>
            </a:extLst>
          </p:cNvPr>
          <p:cNvSpPr/>
          <p:nvPr/>
        </p:nvSpPr>
        <p:spPr>
          <a:xfrm>
            <a:off x="3372045" y="3234690"/>
            <a:ext cx="575637" cy="5756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2" name="Έλλειψη 31">
            <a:extLst>
              <a:ext uri="{FF2B5EF4-FFF2-40B4-BE49-F238E27FC236}">
                <a16:creationId xmlns:a16="http://schemas.microsoft.com/office/drawing/2014/main" id="{8C9B0926-AF7F-8BF4-F34E-FF033F5903F7}"/>
              </a:ext>
            </a:extLst>
          </p:cNvPr>
          <p:cNvSpPr/>
          <p:nvPr/>
        </p:nvSpPr>
        <p:spPr>
          <a:xfrm>
            <a:off x="4370417" y="3174117"/>
            <a:ext cx="575637" cy="5756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4" name="Έλλειψη 33">
            <a:extLst>
              <a:ext uri="{FF2B5EF4-FFF2-40B4-BE49-F238E27FC236}">
                <a16:creationId xmlns:a16="http://schemas.microsoft.com/office/drawing/2014/main" id="{37B94CC5-8B88-D7C9-A9B4-D88066DB3BEB}"/>
              </a:ext>
            </a:extLst>
          </p:cNvPr>
          <p:cNvSpPr/>
          <p:nvPr/>
        </p:nvSpPr>
        <p:spPr>
          <a:xfrm>
            <a:off x="5436917" y="3227521"/>
            <a:ext cx="575637" cy="5756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grpSp>
        <p:nvGrpSpPr>
          <p:cNvPr id="39" name="Google Shape;6683;p54">
            <a:extLst>
              <a:ext uri="{FF2B5EF4-FFF2-40B4-BE49-F238E27FC236}">
                <a16:creationId xmlns:a16="http://schemas.microsoft.com/office/drawing/2014/main" id="{E0C7AF57-668A-E4E6-FFA2-FECFFB0CAD73}"/>
              </a:ext>
            </a:extLst>
          </p:cNvPr>
          <p:cNvGrpSpPr/>
          <p:nvPr/>
        </p:nvGrpSpPr>
        <p:grpSpPr>
          <a:xfrm>
            <a:off x="2441503" y="3283279"/>
            <a:ext cx="366364" cy="359075"/>
            <a:chOff x="-60988625" y="3740800"/>
            <a:chExt cx="316650" cy="310350"/>
          </a:xfrm>
        </p:grpSpPr>
        <p:sp>
          <p:nvSpPr>
            <p:cNvPr id="36" name="Google Shape;6684;p54">
              <a:extLst>
                <a:ext uri="{FF2B5EF4-FFF2-40B4-BE49-F238E27FC236}">
                  <a16:creationId xmlns:a16="http://schemas.microsoft.com/office/drawing/2014/main" id="{68B2D94F-0C05-5F90-4127-A795EF560060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685;p54">
              <a:extLst>
                <a:ext uri="{FF2B5EF4-FFF2-40B4-BE49-F238E27FC236}">
                  <a16:creationId xmlns:a16="http://schemas.microsoft.com/office/drawing/2014/main" id="{47D7E1D2-89C8-5173-B4E7-89BDE0F61413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686;p54">
              <a:extLst>
                <a:ext uri="{FF2B5EF4-FFF2-40B4-BE49-F238E27FC236}">
                  <a16:creationId xmlns:a16="http://schemas.microsoft.com/office/drawing/2014/main" id="{7D8DFD45-B3B7-A9CE-8DBC-52DCC229CAF8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1009;p37">
            <a:extLst>
              <a:ext uri="{FF2B5EF4-FFF2-40B4-BE49-F238E27FC236}">
                <a16:creationId xmlns:a16="http://schemas.microsoft.com/office/drawing/2014/main" id="{BBD61331-4946-33DF-B273-D0990B4E45CC}"/>
              </a:ext>
            </a:extLst>
          </p:cNvPr>
          <p:cNvSpPr/>
          <p:nvPr/>
        </p:nvSpPr>
        <p:spPr>
          <a:xfrm flipH="1">
            <a:off x="2593363" y="2678287"/>
            <a:ext cx="61715" cy="411410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1008;p37">
            <a:extLst>
              <a:ext uri="{FF2B5EF4-FFF2-40B4-BE49-F238E27FC236}">
                <a16:creationId xmlns:a16="http://schemas.microsoft.com/office/drawing/2014/main" id="{407255C2-27F9-984E-D95E-A5A67FE7A206}"/>
              </a:ext>
            </a:extLst>
          </p:cNvPr>
          <p:cNvSpPr/>
          <p:nvPr/>
        </p:nvSpPr>
        <p:spPr>
          <a:xfrm>
            <a:off x="2556729" y="2616562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039;p37">
            <a:extLst>
              <a:ext uri="{FF2B5EF4-FFF2-40B4-BE49-F238E27FC236}">
                <a16:creationId xmlns:a16="http://schemas.microsoft.com/office/drawing/2014/main" id="{BA125E75-4C17-1BE8-C067-99CBDD121169}"/>
              </a:ext>
            </a:extLst>
          </p:cNvPr>
          <p:cNvSpPr txBox="1">
            <a:spLocks/>
          </p:cNvSpPr>
          <p:nvPr/>
        </p:nvSpPr>
        <p:spPr>
          <a:xfrm>
            <a:off x="1519374" y="2173004"/>
            <a:ext cx="2147978" cy="464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l-GR" sz="1000" dirty="0"/>
              <a:t>Προεπεξεργασία δεδομένων -&gt; </a:t>
            </a:r>
          </a:p>
          <a:p>
            <a:pPr algn="ctr"/>
            <a:r>
              <a:rPr lang="el-GR" sz="1000" dirty="0"/>
              <a:t>Διερεύνηση επαυξήσεων </a:t>
            </a:r>
            <a:endParaRPr lang="en-US" sz="1000" dirty="0"/>
          </a:p>
        </p:txBody>
      </p:sp>
      <p:grpSp>
        <p:nvGrpSpPr>
          <p:cNvPr id="51" name="Google Shape;8867;p58">
            <a:extLst>
              <a:ext uri="{FF2B5EF4-FFF2-40B4-BE49-F238E27FC236}">
                <a16:creationId xmlns:a16="http://schemas.microsoft.com/office/drawing/2014/main" id="{30381928-2AC7-66E5-42E3-5B0BCC55FF33}"/>
              </a:ext>
            </a:extLst>
          </p:cNvPr>
          <p:cNvGrpSpPr/>
          <p:nvPr/>
        </p:nvGrpSpPr>
        <p:grpSpPr>
          <a:xfrm>
            <a:off x="3498043" y="3319062"/>
            <a:ext cx="319874" cy="419623"/>
            <a:chOff x="-3365275" y="3253275"/>
            <a:chExt cx="222150" cy="291425"/>
          </a:xfrm>
        </p:grpSpPr>
        <p:sp>
          <p:nvSpPr>
            <p:cNvPr id="49" name="Google Shape;8868;p58">
              <a:extLst>
                <a:ext uri="{FF2B5EF4-FFF2-40B4-BE49-F238E27FC236}">
                  <a16:creationId xmlns:a16="http://schemas.microsoft.com/office/drawing/2014/main" id="{2B558E5D-7A7B-3901-1944-5DED1E34A4ED}"/>
                </a:ext>
              </a:extLst>
            </p:cNvPr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869;p58">
              <a:extLst>
                <a:ext uri="{FF2B5EF4-FFF2-40B4-BE49-F238E27FC236}">
                  <a16:creationId xmlns:a16="http://schemas.microsoft.com/office/drawing/2014/main" id="{4016143C-12F2-11F8-FF5B-94F97877E625}"/>
                </a:ext>
              </a:extLst>
            </p:cNvPr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1009;p37">
            <a:extLst>
              <a:ext uri="{FF2B5EF4-FFF2-40B4-BE49-F238E27FC236}">
                <a16:creationId xmlns:a16="http://schemas.microsoft.com/office/drawing/2014/main" id="{60EF8466-D471-3ABE-A981-E6CDD8618E12}"/>
              </a:ext>
            </a:extLst>
          </p:cNvPr>
          <p:cNvSpPr/>
          <p:nvPr/>
        </p:nvSpPr>
        <p:spPr>
          <a:xfrm flipH="1">
            <a:off x="3667352" y="3919120"/>
            <a:ext cx="61715" cy="411410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1008;p37">
            <a:extLst>
              <a:ext uri="{FF2B5EF4-FFF2-40B4-BE49-F238E27FC236}">
                <a16:creationId xmlns:a16="http://schemas.microsoft.com/office/drawing/2014/main" id="{FF828134-17ED-F09C-9C1D-584228B15D8D}"/>
              </a:ext>
            </a:extLst>
          </p:cNvPr>
          <p:cNvSpPr/>
          <p:nvPr/>
        </p:nvSpPr>
        <p:spPr>
          <a:xfrm>
            <a:off x="3630718" y="4324414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009;p37">
            <a:extLst>
              <a:ext uri="{FF2B5EF4-FFF2-40B4-BE49-F238E27FC236}">
                <a16:creationId xmlns:a16="http://schemas.microsoft.com/office/drawing/2014/main" id="{7CE4C5EF-6AEA-72B7-8E72-2A60A7416C23}"/>
              </a:ext>
            </a:extLst>
          </p:cNvPr>
          <p:cNvSpPr/>
          <p:nvPr/>
        </p:nvSpPr>
        <p:spPr>
          <a:xfrm flipH="1">
            <a:off x="4658235" y="2678287"/>
            <a:ext cx="61715" cy="411410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1009;p37">
            <a:extLst>
              <a:ext uri="{FF2B5EF4-FFF2-40B4-BE49-F238E27FC236}">
                <a16:creationId xmlns:a16="http://schemas.microsoft.com/office/drawing/2014/main" id="{6A34B452-0706-EBD5-4834-DBC21894983E}"/>
              </a:ext>
            </a:extLst>
          </p:cNvPr>
          <p:cNvSpPr/>
          <p:nvPr/>
        </p:nvSpPr>
        <p:spPr>
          <a:xfrm flipH="1">
            <a:off x="5724735" y="3913004"/>
            <a:ext cx="61715" cy="411410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1008;p37">
            <a:extLst>
              <a:ext uri="{FF2B5EF4-FFF2-40B4-BE49-F238E27FC236}">
                <a16:creationId xmlns:a16="http://schemas.microsoft.com/office/drawing/2014/main" id="{3F723712-30DA-8175-5DE7-153572828794}"/>
              </a:ext>
            </a:extLst>
          </p:cNvPr>
          <p:cNvSpPr/>
          <p:nvPr/>
        </p:nvSpPr>
        <p:spPr>
          <a:xfrm>
            <a:off x="4618395" y="2628439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1008;p37">
            <a:extLst>
              <a:ext uri="{FF2B5EF4-FFF2-40B4-BE49-F238E27FC236}">
                <a16:creationId xmlns:a16="http://schemas.microsoft.com/office/drawing/2014/main" id="{DE82C4FD-FC0C-0F0A-FA71-31FF92E6E0AB}"/>
              </a:ext>
            </a:extLst>
          </p:cNvPr>
          <p:cNvSpPr/>
          <p:nvPr/>
        </p:nvSpPr>
        <p:spPr>
          <a:xfrm>
            <a:off x="5699654" y="4316750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1039;p37">
            <a:extLst>
              <a:ext uri="{FF2B5EF4-FFF2-40B4-BE49-F238E27FC236}">
                <a16:creationId xmlns:a16="http://schemas.microsoft.com/office/drawing/2014/main" id="{421C98CF-A1CD-EA63-3C43-36D329BAF0ED}"/>
              </a:ext>
            </a:extLst>
          </p:cNvPr>
          <p:cNvSpPr txBox="1">
            <a:spLocks/>
          </p:cNvSpPr>
          <p:nvPr/>
        </p:nvSpPr>
        <p:spPr>
          <a:xfrm>
            <a:off x="2672473" y="4324414"/>
            <a:ext cx="2147978" cy="464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l-GR" sz="1000" dirty="0"/>
              <a:t>Δοκιμή διαφορετικών μοντέλων διαφορετικών τύπων </a:t>
            </a:r>
            <a:endParaRPr lang="en-US" sz="1000" dirty="0"/>
          </a:p>
        </p:txBody>
      </p:sp>
      <p:grpSp>
        <p:nvGrpSpPr>
          <p:cNvPr id="275" name="Google Shape;6838;p54">
            <a:extLst>
              <a:ext uri="{FF2B5EF4-FFF2-40B4-BE49-F238E27FC236}">
                <a16:creationId xmlns:a16="http://schemas.microsoft.com/office/drawing/2014/main" id="{EBA22DF7-63C1-6D64-FBD9-BF6623523E38}"/>
              </a:ext>
            </a:extLst>
          </p:cNvPr>
          <p:cNvGrpSpPr/>
          <p:nvPr/>
        </p:nvGrpSpPr>
        <p:grpSpPr>
          <a:xfrm>
            <a:off x="4513594" y="3283279"/>
            <a:ext cx="350995" cy="349133"/>
            <a:chOff x="2404875" y="3955825"/>
            <a:chExt cx="296950" cy="295375"/>
          </a:xfrm>
        </p:grpSpPr>
        <p:sp>
          <p:nvSpPr>
            <p:cNvPr id="271" name="Google Shape;6839;p54">
              <a:extLst>
                <a:ext uri="{FF2B5EF4-FFF2-40B4-BE49-F238E27FC236}">
                  <a16:creationId xmlns:a16="http://schemas.microsoft.com/office/drawing/2014/main" id="{7B9A530B-E700-3920-DEEF-F967520FA65F}"/>
                </a:ext>
              </a:extLst>
            </p:cNvPr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840;p54">
              <a:extLst>
                <a:ext uri="{FF2B5EF4-FFF2-40B4-BE49-F238E27FC236}">
                  <a16:creationId xmlns:a16="http://schemas.microsoft.com/office/drawing/2014/main" id="{26D51CA4-FFE2-FDDF-EB6D-79A7ED1B1375}"/>
                </a:ext>
              </a:extLst>
            </p:cNvPr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841;p54">
              <a:extLst>
                <a:ext uri="{FF2B5EF4-FFF2-40B4-BE49-F238E27FC236}">
                  <a16:creationId xmlns:a16="http://schemas.microsoft.com/office/drawing/2014/main" id="{CC749B1D-062F-09FA-F8AD-91AD1D6DC7A5}"/>
                </a:ext>
              </a:extLst>
            </p:cNvPr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842;p54">
              <a:extLst>
                <a:ext uri="{FF2B5EF4-FFF2-40B4-BE49-F238E27FC236}">
                  <a16:creationId xmlns:a16="http://schemas.microsoft.com/office/drawing/2014/main" id="{938CD8CA-BEBB-7095-0DB0-A0B26F26FBAC}"/>
                </a:ext>
              </a:extLst>
            </p:cNvPr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" name="Google Shape;1039;p37">
            <a:extLst>
              <a:ext uri="{FF2B5EF4-FFF2-40B4-BE49-F238E27FC236}">
                <a16:creationId xmlns:a16="http://schemas.microsoft.com/office/drawing/2014/main" id="{5B4AEAC0-4AB9-B78A-7E09-921F6E1F56EA}"/>
              </a:ext>
            </a:extLst>
          </p:cNvPr>
          <p:cNvSpPr txBox="1">
            <a:spLocks/>
          </p:cNvSpPr>
          <p:nvPr/>
        </p:nvSpPr>
        <p:spPr>
          <a:xfrm>
            <a:off x="3544406" y="2049808"/>
            <a:ext cx="2147978" cy="464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l-GR" sz="1000" dirty="0"/>
              <a:t>Εξερεύνηση μελετών που </a:t>
            </a:r>
          </a:p>
          <a:p>
            <a:pPr algn="ctr"/>
            <a:r>
              <a:rPr lang="el-GR" sz="1000" dirty="0"/>
              <a:t>είχαν δείξει το βέλτιστο μοντέλο για την εργασία</a:t>
            </a:r>
            <a:endParaRPr lang="en-US" sz="1000" dirty="0"/>
          </a:p>
        </p:txBody>
      </p:sp>
      <p:grpSp>
        <p:nvGrpSpPr>
          <p:cNvPr id="287" name="Google Shape;7177;p55">
            <a:extLst>
              <a:ext uri="{FF2B5EF4-FFF2-40B4-BE49-F238E27FC236}">
                <a16:creationId xmlns:a16="http://schemas.microsoft.com/office/drawing/2014/main" id="{481FC650-0674-62B4-D405-8418E57959CA}"/>
              </a:ext>
            </a:extLst>
          </p:cNvPr>
          <p:cNvGrpSpPr/>
          <p:nvPr/>
        </p:nvGrpSpPr>
        <p:grpSpPr>
          <a:xfrm>
            <a:off x="5576533" y="3327601"/>
            <a:ext cx="353643" cy="353613"/>
            <a:chOff x="-35481425" y="3919600"/>
            <a:chExt cx="291450" cy="291425"/>
          </a:xfrm>
        </p:grpSpPr>
        <p:sp>
          <p:nvSpPr>
            <p:cNvPr id="279" name="Google Shape;7178;p55">
              <a:extLst>
                <a:ext uri="{FF2B5EF4-FFF2-40B4-BE49-F238E27FC236}">
                  <a16:creationId xmlns:a16="http://schemas.microsoft.com/office/drawing/2014/main" id="{D5B54548-D96D-D8ED-682F-786E23C83A65}"/>
                </a:ext>
              </a:extLst>
            </p:cNvPr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7179;p55">
              <a:extLst>
                <a:ext uri="{FF2B5EF4-FFF2-40B4-BE49-F238E27FC236}">
                  <a16:creationId xmlns:a16="http://schemas.microsoft.com/office/drawing/2014/main" id="{FACC9C52-F458-B748-6125-F426484BC854}"/>
                </a:ext>
              </a:extLst>
            </p:cNvPr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7180;p55">
              <a:extLst>
                <a:ext uri="{FF2B5EF4-FFF2-40B4-BE49-F238E27FC236}">
                  <a16:creationId xmlns:a16="http://schemas.microsoft.com/office/drawing/2014/main" id="{C2F5774C-F254-7F29-12AC-328E8F8A3B58}"/>
                </a:ext>
              </a:extLst>
            </p:cNvPr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7181;p55">
              <a:extLst>
                <a:ext uri="{FF2B5EF4-FFF2-40B4-BE49-F238E27FC236}">
                  <a16:creationId xmlns:a16="http://schemas.microsoft.com/office/drawing/2014/main" id="{1311DA07-EBDE-AC9A-4E2F-7F7AC803D336}"/>
                </a:ext>
              </a:extLst>
            </p:cNvPr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7182;p55">
              <a:extLst>
                <a:ext uri="{FF2B5EF4-FFF2-40B4-BE49-F238E27FC236}">
                  <a16:creationId xmlns:a16="http://schemas.microsoft.com/office/drawing/2014/main" id="{AB6A8DC8-C19C-905A-DEDE-279A3D88C9DE}"/>
                </a:ext>
              </a:extLst>
            </p:cNvPr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7183;p55">
              <a:extLst>
                <a:ext uri="{FF2B5EF4-FFF2-40B4-BE49-F238E27FC236}">
                  <a16:creationId xmlns:a16="http://schemas.microsoft.com/office/drawing/2014/main" id="{03CB09C2-BD8E-A712-DC07-9F80A470F60F}"/>
                </a:ext>
              </a:extLst>
            </p:cNvPr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7184;p55">
              <a:extLst>
                <a:ext uri="{FF2B5EF4-FFF2-40B4-BE49-F238E27FC236}">
                  <a16:creationId xmlns:a16="http://schemas.microsoft.com/office/drawing/2014/main" id="{6DB6F6B5-BD97-74A0-7647-2E737D561931}"/>
                </a:ext>
              </a:extLst>
            </p:cNvPr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7185;p55">
              <a:extLst>
                <a:ext uri="{FF2B5EF4-FFF2-40B4-BE49-F238E27FC236}">
                  <a16:creationId xmlns:a16="http://schemas.microsoft.com/office/drawing/2014/main" id="{AEBD4789-2277-2864-B75A-BBF3C2BBC592}"/>
                </a:ext>
              </a:extLst>
            </p:cNvPr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1039;p37">
            <a:extLst>
              <a:ext uri="{FF2B5EF4-FFF2-40B4-BE49-F238E27FC236}">
                <a16:creationId xmlns:a16="http://schemas.microsoft.com/office/drawing/2014/main" id="{F34EA03E-0909-54B8-6BE8-B651650A0730}"/>
              </a:ext>
            </a:extLst>
          </p:cNvPr>
          <p:cNvSpPr txBox="1">
            <a:spLocks/>
          </p:cNvSpPr>
          <p:nvPr/>
        </p:nvSpPr>
        <p:spPr>
          <a:xfrm>
            <a:off x="4618521" y="4307110"/>
            <a:ext cx="3039739" cy="482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l-GR" sz="1000" dirty="0"/>
              <a:t>Εφαρμογή διαφορετικών τεχνικών βαθμονόμηση στα διάφορα μοντέλα και διερεύνηση του βαθμού στον οποίο η διαδικασία αυτή βοήθησε την απόδοση τους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>
            <a:spLocks noGrp="1"/>
          </p:cNvSpPr>
          <p:nvPr>
            <p:ph type="ctrTitle" idx="6"/>
          </p:nvPr>
        </p:nvSpPr>
        <p:spPr>
          <a:xfrm>
            <a:off x="0" y="106262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SET</a:t>
            </a:r>
            <a:endParaRPr dirty="0"/>
          </a:p>
        </p:txBody>
      </p:sp>
      <p:cxnSp>
        <p:nvCxnSpPr>
          <p:cNvPr id="291" name="Google Shape;291;p25"/>
          <p:cNvCxnSpPr/>
          <p:nvPr/>
        </p:nvCxnSpPr>
        <p:spPr>
          <a:xfrm>
            <a:off x="245357" y="641998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667;p34">
            <a:extLst>
              <a:ext uri="{FF2B5EF4-FFF2-40B4-BE49-F238E27FC236}">
                <a16:creationId xmlns:a16="http://schemas.microsoft.com/office/drawing/2014/main" id="{43B23F75-42C0-19DB-EEBE-5FA2E6D79D14}"/>
              </a:ext>
            </a:extLst>
          </p:cNvPr>
          <p:cNvSpPr/>
          <p:nvPr/>
        </p:nvSpPr>
        <p:spPr>
          <a:xfrm>
            <a:off x="122466" y="954792"/>
            <a:ext cx="3954691" cy="390477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Εικόνα 16">
            <a:extLst>
              <a:ext uri="{FF2B5EF4-FFF2-40B4-BE49-F238E27FC236}">
                <a16:creationId xmlns:a16="http://schemas.microsoft.com/office/drawing/2014/main" id="{E7227A14-B01B-4A24-A387-E3F0F5EF1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65" y="1166310"/>
            <a:ext cx="3588291" cy="2810880"/>
          </a:xfrm>
          <a:prstGeom prst="rect">
            <a:avLst/>
          </a:prstGeom>
        </p:spPr>
      </p:pic>
      <p:sp>
        <p:nvSpPr>
          <p:cNvPr id="25" name="Google Shape;691;p34">
            <a:extLst>
              <a:ext uri="{FF2B5EF4-FFF2-40B4-BE49-F238E27FC236}">
                <a16:creationId xmlns:a16="http://schemas.microsoft.com/office/drawing/2014/main" id="{AC917292-5971-7579-F5D8-04524CA38E31}"/>
              </a:ext>
            </a:extLst>
          </p:cNvPr>
          <p:cNvSpPr txBox="1">
            <a:spLocks/>
          </p:cNvSpPr>
          <p:nvPr/>
        </p:nvSpPr>
        <p:spPr>
          <a:xfrm rot="10800000" flipV="1">
            <a:off x="6171517" y="1337761"/>
            <a:ext cx="1835471" cy="871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r"/>
            <a:r>
              <a:rPr lang="en-US" sz="1200" dirty="0"/>
              <a:t>Training : 1322 </a:t>
            </a:r>
            <a:r>
              <a:rPr lang="el-GR" sz="1200" dirty="0"/>
              <a:t>εικόνες </a:t>
            </a:r>
          </a:p>
          <a:p>
            <a:pPr algn="r"/>
            <a:r>
              <a:rPr lang="en-US" sz="1200" dirty="0"/>
              <a:t>Validation: 60 </a:t>
            </a:r>
            <a:r>
              <a:rPr lang="el-GR" sz="1200" dirty="0"/>
              <a:t>εικόνες </a:t>
            </a:r>
          </a:p>
          <a:p>
            <a:pPr algn="r"/>
            <a:r>
              <a:rPr lang="en-US" sz="1200" dirty="0"/>
              <a:t>Test: </a:t>
            </a:r>
            <a:r>
              <a:rPr lang="el-GR" sz="1200" dirty="0"/>
              <a:t>150 εικόνες </a:t>
            </a:r>
            <a:endParaRPr lang="en-US" sz="1200" dirty="0"/>
          </a:p>
        </p:txBody>
      </p:sp>
      <p:cxnSp>
        <p:nvCxnSpPr>
          <p:cNvPr id="26" name="Γραμμή σύνδεσης: Γωνιώδης 25">
            <a:extLst>
              <a:ext uri="{FF2B5EF4-FFF2-40B4-BE49-F238E27FC236}">
                <a16:creationId xmlns:a16="http://schemas.microsoft.com/office/drawing/2014/main" id="{969F2A94-E050-174E-E8B1-AA9BBD875614}"/>
              </a:ext>
            </a:extLst>
          </p:cNvPr>
          <p:cNvCxnSpPr>
            <a:cxnSpLocks/>
          </p:cNvCxnSpPr>
          <p:nvPr/>
        </p:nvCxnSpPr>
        <p:spPr>
          <a:xfrm>
            <a:off x="4077155" y="1166310"/>
            <a:ext cx="2094362" cy="511602"/>
          </a:xfrm>
          <a:prstGeom prst="bentConnector3">
            <a:avLst>
              <a:gd name="adj1" fmla="val 4819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Γραμμή σύνδεσης: Γωνιώδης 31">
            <a:extLst>
              <a:ext uri="{FF2B5EF4-FFF2-40B4-BE49-F238E27FC236}">
                <a16:creationId xmlns:a16="http://schemas.microsoft.com/office/drawing/2014/main" id="{83EDFAE1-9CDC-D8F4-C632-18EB695CE676}"/>
              </a:ext>
            </a:extLst>
          </p:cNvPr>
          <p:cNvCxnSpPr>
            <a:cxnSpLocks/>
          </p:cNvCxnSpPr>
          <p:nvPr/>
        </p:nvCxnSpPr>
        <p:spPr>
          <a:xfrm>
            <a:off x="4077155" y="2802488"/>
            <a:ext cx="1647323" cy="66310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Εικόνα 37">
            <a:extLst>
              <a:ext uri="{FF2B5EF4-FFF2-40B4-BE49-F238E27FC236}">
                <a16:creationId xmlns:a16="http://schemas.microsoft.com/office/drawing/2014/main" id="{57C6671C-EFBA-ADE9-7A17-D069A77047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0966" y="2571750"/>
            <a:ext cx="2122772" cy="2130017"/>
          </a:xfrm>
          <a:prstGeom prst="rect">
            <a:avLst/>
          </a:prstGeom>
        </p:spPr>
      </p:pic>
      <p:sp>
        <p:nvSpPr>
          <p:cNvPr id="39" name="Google Shape;1039;p37">
            <a:extLst>
              <a:ext uri="{FF2B5EF4-FFF2-40B4-BE49-F238E27FC236}">
                <a16:creationId xmlns:a16="http://schemas.microsoft.com/office/drawing/2014/main" id="{E22C606A-F457-3272-D57C-0CD3F9B7A239}"/>
              </a:ext>
            </a:extLst>
          </p:cNvPr>
          <p:cNvSpPr txBox="1">
            <a:spLocks/>
          </p:cNvSpPr>
          <p:nvPr/>
        </p:nvSpPr>
        <p:spPr>
          <a:xfrm>
            <a:off x="5785760" y="4701767"/>
            <a:ext cx="2147978" cy="464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l-GR" sz="1000" dirty="0"/>
              <a:t>Τα δεδομένα είναι </a:t>
            </a:r>
            <a:r>
              <a:rPr lang="en-US" sz="1000" dirty="0"/>
              <a:t>balanced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4" name="Google Shape;614;p31"/>
          <p:cNvCxnSpPr>
            <a:cxnSpLocks/>
          </p:cNvCxnSpPr>
          <p:nvPr/>
        </p:nvCxnSpPr>
        <p:spPr>
          <a:xfrm>
            <a:off x="0" y="575655"/>
            <a:ext cx="367731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Τίτλος 5">
            <a:extLst>
              <a:ext uri="{FF2B5EF4-FFF2-40B4-BE49-F238E27FC236}">
                <a16:creationId xmlns:a16="http://schemas.microsoft.com/office/drawing/2014/main" id="{0DC514AF-14E1-D8D0-F035-7304B4DBE15B}"/>
              </a:ext>
            </a:extLst>
          </p:cNvPr>
          <p:cNvSpPr txBox="1">
            <a:spLocks/>
          </p:cNvSpPr>
          <p:nvPr/>
        </p:nvSpPr>
        <p:spPr>
          <a:xfrm>
            <a:off x="-265891" y="0"/>
            <a:ext cx="31296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el-GR" dirty="0"/>
              <a:t> </a:t>
            </a:r>
            <a:r>
              <a:rPr lang="en-US" dirty="0"/>
              <a:t>Augmentations</a:t>
            </a:r>
            <a:endParaRPr lang="el-GR" dirty="0"/>
          </a:p>
        </p:txBody>
      </p:sp>
      <p:sp>
        <p:nvSpPr>
          <p:cNvPr id="22" name="Google Shape;436;p28">
            <a:extLst>
              <a:ext uri="{FF2B5EF4-FFF2-40B4-BE49-F238E27FC236}">
                <a16:creationId xmlns:a16="http://schemas.microsoft.com/office/drawing/2014/main" id="{904FEAA3-B5A8-604F-9CC4-C846934DC0D7}"/>
              </a:ext>
            </a:extLst>
          </p:cNvPr>
          <p:cNvSpPr/>
          <p:nvPr/>
        </p:nvSpPr>
        <p:spPr>
          <a:xfrm>
            <a:off x="3222388" y="789472"/>
            <a:ext cx="2733343" cy="3778374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437;p28">
            <a:extLst>
              <a:ext uri="{FF2B5EF4-FFF2-40B4-BE49-F238E27FC236}">
                <a16:creationId xmlns:a16="http://schemas.microsoft.com/office/drawing/2014/main" id="{E91726D8-302C-7ABE-96BF-5241020D312E}"/>
              </a:ext>
            </a:extLst>
          </p:cNvPr>
          <p:cNvSpPr/>
          <p:nvPr/>
        </p:nvSpPr>
        <p:spPr>
          <a:xfrm>
            <a:off x="3399618" y="968375"/>
            <a:ext cx="2378881" cy="3206750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438;p28">
            <a:extLst>
              <a:ext uri="{FF2B5EF4-FFF2-40B4-BE49-F238E27FC236}">
                <a16:creationId xmlns:a16="http://schemas.microsoft.com/office/drawing/2014/main" id="{F64D55EE-BC57-C71B-F0BF-62A3537E7857}"/>
              </a:ext>
            </a:extLst>
          </p:cNvPr>
          <p:cNvSpPr/>
          <p:nvPr/>
        </p:nvSpPr>
        <p:spPr>
          <a:xfrm>
            <a:off x="4572000" y="4274485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Εικόνα 29">
            <a:extLst>
              <a:ext uri="{FF2B5EF4-FFF2-40B4-BE49-F238E27FC236}">
                <a16:creationId xmlns:a16="http://schemas.microsoft.com/office/drawing/2014/main" id="{91C5C0D6-3C34-A83C-FDC8-F520D3E07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551" y="1090590"/>
            <a:ext cx="2160897" cy="2962319"/>
          </a:xfrm>
          <a:prstGeom prst="rect">
            <a:avLst/>
          </a:prstGeom>
        </p:spPr>
      </p:pic>
      <p:sp>
        <p:nvSpPr>
          <p:cNvPr id="35" name="Google Shape;402;p28">
            <a:extLst>
              <a:ext uri="{FF2B5EF4-FFF2-40B4-BE49-F238E27FC236}">
                <a16:creationId xmlns:a16="http://schemas.microsoft.com/office/drawing/2014/main" id="{CC9025AD-A70E-A3E2-79FC-75BED5B4DB87}"/>
              </a:ext>
            </a:extLst>
          </p:cNvPr>
          <p:cNvSpPr/>
          <p:nvPr/>
        </p:nvSpPr>
        <p:spPr>
          <a:xfrm>
            <a:off x="490297" y="1333897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Rotation Range : 20</a:t>
            </a:r>
            <a:endParaRPr dirty="0">
              <a:solidFill>
                <a:srgbClr val="48FFD5"/>
              </a:solidFill>
            </a:endParaRPr>
          </a:p>
        </p:txBody>
      </p:sp>
      <p:sp>
        <p:nvSpPr>
          <p:cNvPr id="37" name="Google Shape;402;p28">
            <a:extLst>
              <a:ext uri="{FF2B5EF4-FFF2-40B4-BE49-F238E27FC236}">
                <a16:creationId xmlns:a16="http://schemas.microsoft.com/office/drawing/2014/main" id="{5D720858-5685-DA30-1B44-E423F310FFBB}"/>
              </a:ext>
            </a:extLst>
          </p:cNvPr>
          <p:cNvSpPr/>
          <p:nvPr/>
        </p:nvSpPr>
        <p:spPr>
          <a:xfrm>
            <a:off x="490297" y="2297659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Width Shift Range : 0.2</a:t>
            </a:r>
            <a:endParaRPr dirty="0">
              <a:solidFill>
                <a:srgbClr val="48FFD5"/>
              </a:solidFill>
            </a:endParaRPr>
          </a:p>
        </p:txBody>
      </p:sp>
      <p:sp>
        <p:nvSpPr>
          <p:cNvPr id="39" name="Google Shape;402;p28">
            <a:extLst>
              <a:ext uri="{FF2B5EF4-FFF2-40B4-BE49-F238E27FC236}">
                <a16:creationId xmlns:a16="http://schemas.microsoft.com/office/drawing/2014/main" id="{1B0499B3-72C2-CE7E-3B1E-AA066947DDA7}"/>
              </a:ext>
            </a:extLst>
          </p:cNvPr>
          <p:cNvSpPr/>
          <p:nvPr/>
        </p:nvSpPr>
        <p:spPr>
          <a:xfrm>
            <a:off x="490297" y="3307311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Height Shift Range : 0.2</a:t>
            </a:r>
            <a:endParaRPr dirty="0">
              <a:solidFill>
                <a:srgbClr val="48FFD5"/>
              </a:solidFill>
            </a:endParaRPr>
          </a:p>
        </p:txBody>
      </p:sp>
      <p:sp>
        <p:nvSpPr>
          <p:cNvPr id="41" name="Google Shape;446;p29">
            <a:extLst>
              <a:ext uri="{FF2B5EF4-FFF2-40B4-BE49-F238E27FC236}">
                <a16:creationId xmlns:a16="http://schemas.microsoft.com/office/drawing/2014/main" id="{A3199695-EBD1-A268-E842-F7DD2799C09D}"/>
              </a:ext>
            </a:extLst>
          </p:cNvPr>
          <p:cNvSpPr/>
          <p:nvPr/>
        </p:nvSpPr>
        <p:spPr>
          <a:xfrm rot="10800000">
            <a:off x="6327203" y="1333897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4AC3164-A11A-5B9B-E5C8-6F3F6E8770A1}"/>
              </a:ext>
            </a:extLst>
          </p:cNvPr>
          <p:cNvSpPr txBox="1"/>
          <p:nvPr/>
        </p:nvSpPr>
        <p:spPr>
          <a:xfrm>
            <a:off x="6576053" y="1370508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Shear Range : 0.2</a:t>
            </a:r>
            <a:endParaRPr lang="el-GR" dirty="0"/>
          </a:p>
        </p:txBody>
      </p:sp>
      <p:sp>
        <p:nvSpPr>
          <p:cNvPr id="44" name="Google Shape;446;p29">
            <a:extLst>
              <a:ext uri="{FF2B5EF4-FFF2-40B4-BE49-F238E27FC236}">
                <a16:creationId xmlns:a16="http://schemas.microsoft.com/office/drawing/2014/main" id="{6DB500C2-3BF6-22AD-1F14-517635A58064}"/>
              </a:ext>
            </a:extLst>
          </p:cNvPr>
          <p:cNvSpPr/>
          <p:nvPr/>
        </p:nvSpPr>
        <p:spPr>
          <a:xfrm rot="10800000">
            <a:off x="6221871" y="2297659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46;p29">
            <a:extLst>
              <a:ext uri="{FF2B5EF4-FFF2-40B4-BE49-F238E27FC236}">
                <a16:creationId xmlns:a16="http://schemas.microsoft.com/office/drawing/2014/main" id="{581D10E1-7198-7B02-A66E-DF5C45D67D9E}"/>
              </a:ext>
            </a:extLst>
          </p:cNvPr>
          <p:cNvSpPr/>
          <p:nvPr/>
        </p:nvSpPr>
        <p:spPr>
          <a:xfrm rot="10800000">
            <a:off x="6307596" y="3312070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002D0A-846E-E223-494A-0051C1C278EC}"/>
              </a:ext>
            </a:extLst>
          </p:cNvPr>
          <p:cNvSpPr txBox="1"/>
          <p:nvPr/>
        </p:nvSpPr>
        <p:spPr>
          <a:xfrm>
            <a:off x="6556446" y="2348309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Zoom Range : 0.2</a:t>
            </a:r>
            <a:endParaRPr lang="el-GR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D91D204-9C99-89E8-779C-D7F9101E2418}"/>
              </a:ext>
            </a:extLst>
          </p:cNvPr>
          <p:cNvSpPr txBox="1"/>
          <p:nvPr/>
        </p:nvSpPr>
        <p:spPr>
          <a:xfrm>
            <a:off x="6576053" y="3343922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Resize : 224,224</a:t>
            </a:r>
            <a:endParaRPr lang="el-GR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3587E4A-ECE7-DBE5-C2CC-392147E843CA}"/>
              </a:ext>
            </a:extLst>
          </p:cNvPr>
          <p:cNvSpPr txBox="1"/>
          <p:nvPr/>
        </p:nvSpPr>
        <p:spPr>
          <a:xfrm>
            <a:off x="3525861" y="1630338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l-GR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9CC8762-FFF9-3FE6-D7E8-69142A59CF19}"/>
              </a:ext>
            </a:extLst>
          </p:cNvPr>
          <p:cNvSpPr txBox="1"/>
          <p:nvPr/>
        </p:nvSpPr>
        <p:spPr>
          <a:xfrm>
            <a:off x="2637462" y="4728283"/>
            <a:ext cx="5022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Horizontal Flip = true       </a:t>
            </a:r>
            <a:r>
              <a:rPr lang="el-GR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Έχει γίνει </a:t>
            </a:r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shuffling</a:t>
            </a:r>
            <a:endParaRPr lang="el-GR" dirty="0"/>
          </a:p>
        </p:txBody>
      </p:sp>
      <p:sp>
        <p:nvSpPr>
          <p:cNvPr id="2" name="Google Shape;402;p28">
            <a:extLst>
              <a:ext uri="{FF2B5EF4-FFF2-40B4-BE49-F238E27FC236}">
                <a16:creationId xmlns:a16="http://schemas.microsoft.com/office/drawing/2014/main" id="{7116853C-39B1-D9FE-C6EE-B4AA84435525}"/>
              </a:ext>
            </a:extLst>
          </p:cNvPr>
          <p:cNvSpPr/>
          <p:nvPr/>
        </p:nvSpPr>
        <p:spPr>
          <a:xfrm>
            <a:off x="1174187" y="4691671"/>
            <a:ext cx="1152701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B.size:31</a:t>
            </a:r>
            <a:endParaRPr dirty="0">
              <a:solidFill>
                <a:srgbClr val="48FFD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6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</a:t>
            </a:r>
            <a:endParaRPr dirty="0"/>
          </a:p>
        </p:txBody>
      </p:sp>
      <p:sp>
        <p:nvSpPr>
          <p:cNvPr id="752" name="Google Shape;752;p36"/>
          <p:cNvSpPr/>
          <p:nvPr/>
        </p:nvSpPr>
        <p:spPr>
          <a:xfrm>
            <a:off x="4346435" y="4146005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6"/>
          <p:cNvSpPr/>
          <p:nvPr/>
        </p:nvSpPr>
        <p:spPr>
          <a:xfrm>
            <a:off x="4402857" y="4191782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0E2A47"/>
          </a:solidFill>
          <a:ln w="19350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6" name="Google Shape;756;p36"/>
          <p:cNvSpPr/>
          <p:nvPr/>
        </p:nvSpPr>
        <p:spPr>
          <a:xfrm>
            <a:off x="3124390" y="2917872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6"/>
          <p:cNvSpPr/>
          <p:nvPr/>
        </p:nvSpPr>
        <p:spPr>
          <a:xfrm>
            <a:off x="2931510" y="2335050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6"/>
          <p:cNvSpPr/>
          <p:nvPr/>
        </p:nvSpPr>
        <p:spPr>
          <a:xfrm>
            <a:off x="3797852" y="2496843"/>
            <a:ext cx="1857348" cy="959178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6"/>
          <p:cNvSpPr/>
          <p:nvPr/>
        </p:nvSpPr>
        <p:spPr>
          <a:xfrm>
            <a:off x="2689247" y="1962553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6"/>
          <p:cNvSpPr/>
          <p:nvPr/>
        </p:nvSpPr>
        <p:spPr>
          <a:xfrm>
            <a:off x="4453867" y="3595260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6"/>
          <p:cNvSpPr/>
          <p:nvPr/>
        </p:nvSpPr>
        <p:spPr>
          <a:xfrm>
            <a:off x="3631915" y="3774044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6"/>
          <p:cNvSpPr/>
          <p:nvPr/>
        </p:nvSpPr>
        <p:spPr>
          <a:xfrm>
            <a:off x="4412611" y="3774044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6"/>
          <p:cNvSpPr/>
          <p:nvPr/>
        </p:nvSpPr>
        <p:spPr>
          <a:xfrm>
            <a:off x="4441236" y="3917546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6"/>
          <p:cNvSpPr/>
          <p:nvPr/>
        </p:nvSpPr>
        <p:spPr>
          <a:xfrm>
            <a:off x="4412611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6"/>
          <p:cNvSpPr/>
          <p:nvPr/>
        </p:nvSpPr>
        <p:spPr>
          <a:xfrm>
            <a:off x="4791332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3813811" y="3207003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6"/>
          <p:cNvSpPr/>
          <p:nvPr/>
        </p:nvSpPr>
        <p:spPr>
          <a:xfrm>
            <a:off x="3111523" y="2905421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6"/>
          <p:cNvSpPr/>
          <p:nvPr/>
        </p:nvSpPr>
        <p:spPr>
          <a:xfrm>
            <a:off x="3506441" y="195051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6"/>
          <p:cNvSpPr/>
          <p:nvPr/>
        </p:nvSpPr>
        <p:spPr>
          <a:xfrm>
            <a:off x="2676816" y="231016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6"/>
          <p:cNvSpPr/>
          <p:nvPr/>
        </p:nvSpPr>
        <p:spPr>
          <a:xfrm>
            <a:off x="4819741" y="232261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6"/>
          <p:cNvSpPr/>
          <p:nvPr/>
        </p:nvSpPr>
        <p:spPr>
          <a:xfrm>
            <a:off x="5718021" y="2486475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6"/>
          <p:cNvSpPr/>
          <p:nvPr/>
        </p:nvSpPr>
        <p:spPr>
          <a:xfrm>
            <a:off x="6074147" y="3592780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6"/>
          <p:cNvSpPr/>
          <p:nvPr/>
        </p:nvSpPr>
        <p:spPr>
          <a:xfrm>
            <a:off x="5523060" y="3902650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6"/>
          <p:cNvSpPr/>
          <p:nvPr/>
        </p:nvSpPr>
        <p:spPr>
          <a:xfrm>
            <a:off x="5533230" y="2186975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6"/>
          <p:cNvSpPr/>
          <p:nvPr/>
        </p:nvSpPr>
        <p:spPr>
          <a:xfrm>
            <a:off x="5533627" y="1961304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6"/>
          <p:cNvSpPr/>
          <p:nvPr/>
        </p:nvSpPr>
        <p:spPr>
          <a:xfrm>
            <a:off x="5758880" y="1961721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6"/>
          <p:cNvSpPr/>
          <p:nvPr/>
        </p:nvSpPr>
        <p:spPr>
          <a:xfrm>
            <a:off x="5758880" y="2187391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6"/>
          <p:cNvSpPr/>
          <p:nvPr/>
        </p:nvSpPr>
        <p:spPr>
          <a:xfrm>
            <a:off x="3533820" y="1402550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6"/>
          <p:cNvSpPr/>
          <p:nvPr/>
        </p:nvSpPr>
        <p:spPr>
          <a:xfrm>
            <a:off x="4065023" y="1536897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6"/>
          <p:cNvSpPr/>
          <p:nvPr/>
        </p:nvSpPr>
        <p:spPr>
          <a:xfrm>
            <a:off x="5188093" y="1744357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6"/>
          <p:cNvSpPr/>
          <p:nvPr/>
        </p:nvSpPr>
        <p:spPr>
          <a:xfrm>
            <a:off x="5168701" y="1888170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6"/>
          <p:cNvSpPr/>
          <p:nvPr/>
        </p:nvSpPr>
        <p:spPr>
          <a:xfrm>
            <a:off x="3388620" y="1625723"/>
            <a:ext cx="260520" cy="260520"/>
          </a:xfrm>
          <a:custGeom>
            <a:avLst/>
            <a:gdLst/>
            <a:ahLst/>
            <a:cxnLst/>
            <a:rect l="l" t="t" r="r" b="b"/>
            <a:pathLst>
              <a:path w="13141" h="13141" extrusionOk="0">
                <a:moveTo>
                  <a:pt x="6571" y="1151"/>
                </a:moveTo>
                <a:cubicBezTo>
                  <a:pt x="9584" y="1151"/>
                  <a:pt x="12011" y="3599"/>
                  <a:pt x="12011" y="6592"/>
                </a:cubicBezTo>
                <a:cubicBezTo>
                  <a:pt x="12011" y="9605"/>
                  <a:pt x="9584" y="12032"/>
                  <a:pt x="6571" y="12032"/>
                </a:cubicBezTo>
                <a:cubicBezTo>
                  <a:pt x="3558" y="12032"/>
                  <a:pt x="1131" y="9605"/>
                  <a:pt x="1131" y="6592"/>
                </a:cubicBezTo>
                <a:cubicBezTo>
                  <a:pt x="1131" y="3599"/>
                  <a:pt x="3558" y="1151"/>
                  <a:pt x="6571" y="1151"/>
                </a:cubicBezTo>
                <a:close/>
                <a:moveTo>
                  <a:pt x="6571" y="1"/>
                </a:moveTo>
                <a:cubicBezTo>
                  <a:pt x="2930" y="1"/>
                  <a:pt x="1" y="2930"/>
                  <a:pt x="1" y="6571"/>
                </a:cubicBezTo>
                <a:cubicBezTo>
                  <a:pt x="1" y="10211"/>
                  <a:pt x="2930" y="13141"/>
                  <a:pt x="6571" y="13141"/>
                </a:cubicBezTo>
                <a:cubicBezTo>
                  <a:pt x="10212" y="13141"/>
                  <a:pt x="13141" y="10211"/>
                  <a:pt x="13141" y="6571"/>
                </a:cubicBezTo>
                <a:cubicBezTo>
                  <a:pt x="13141" y="2930"/>
                  <a:pt x="10212" y="1"/>
                  <a:pt x="6571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6"/>
          <p:cNvSpPr/>
          <p:nvPr/>
        </p:nvSpPr>
        <p:spPr>
          <a:xfrm>
            <a:off x="3397343" y="1648125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6"/>
          <p:cNvSpPr/>
          <p:nvPr/>
        </p:nvSpPr>
        <p:spPr>
          <a:xfrm>
            <a:off x="3518871" y="1670111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6"/>
          <p:cNvSpPr/>
          <p:nvPr/>
        </p:nvSpPr>
        <p:spPr>
          <a:xfrm>
            <a:off x="4503232" y="1735237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rgbClr val="48FFD5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6"/>
          <p:cNvSpPr/>
          <p:nvPr/>
        </p:nvSpPr>
        <p:spPr>
          <a:xfrm>
            <a:off x="4090908" y="3286641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6"/>
          <p:cNvSpPr/>
          <p:nvPr/>
        </p:nvSpPr>
        <p:spPr>
          <a:xfrm>
            <a:off x="5968770" y="3373753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6"/>
          <p:cNvSpPr/>
          <p:nvPr/>
        </p:nvSpPr>
        <p:spPr>
          <a:xfrm>
            <a:off x="5968770" y="3373753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6"/>
          <p:cNvSpPr/>
          <p:nvPr/>
        </p:nvSpPr>
        <p:spPr>
          <a:xfrm>
            <a:off x="2564388" y="2131385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6"/>
          <p:cNvSpPr/>
          <p:nvPr/>
        </p:nvSpPr>
        <p:spPr>
          <a:xfrm>
            <a:off x="2564388" y="2106504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6"/>
          <p:cNvSpPr/>
          <p:nvPr/>
        </p:nvSpPr>
        <p:spPr>
          <a:xfrm>
            <a:off x="5990143" y="2710870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6"/>
          <p:cNvSpPr/>
          <p:nvPr/>
        </p:nvSpPr>
        <p:spPr>
          <a:xfrm>
            <a:off x="4602378" y="2749456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6"/>
          <p:cNvSpPr/>
          <p:nvPr/>
        </p:nvSpPr>
        <p:spPr>
          <a:xfrm>
            <a:off x="4581224" y="2861865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6"/>
          <p:cNvSpPr/>
          <p:nvPr/>
        </p:nvSpPr>
        <p:spPr>
          <a:xfrm>
            <a:off x="4527716" y="2249186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6"/>
          <p:cNvSpPr/>
          <p:nvPr/>
        </p:nvSpPr>
        <p:spPr>
          <a:xfrm>
            <a:off x="4529778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6"/>
          <p:cNvSpPr/>
          <p:nvPr/>
        </p:nvSpPr>
        <p:spPr>
          <a:xfrm>
            <a:off x="4531443" y="2208545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6"/>
          <p:cNvSpPr/>
          <p:nvPr/>
        </p:nvSpPr>
        <p:spPr>
          <a:xfrm>
            <a:off x="4515266" y="2310010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6"/>
          <p:cNvSpPr/>
          <p:nvPr/>
        </p:nvSpPr>
        <p:spPr>
          <a:xfrm>
            <a:off x="4520658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6"/>
          <p:cNvSpPr/>
          <p:nvPr/>
        </p:nvSpPr>
        <p:spPr>
          <a:xfrm>
            <a:off x="4524802" y="2269527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6"/>
          <p:cNvSpPr/>
          <p:nvPr/>
        </p:nvSpPr>
        <p:spPr>
          <a:xfrm>
            <a:off x="4494529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6"/>
          <p:cNvSpPr/>
          <p:nvPr/>
        </p:nvSpPr>
        <p:spPr>
          <a:xfrm>
            <a:off x="4502399" y="2348749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6"/>
          <p:cNvSpPr/>
          <p:nvPr/>
        </p:nvSpPr>
        <p:spPr>
          <a:xfrm>
            <a:off x="4509041" y="2328428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6"/>
          <p:cNvSpPr/>
          <p:nvPr/>
        </p:nvSpPr>
        <p:spPr>
          <a:xfrm>
            <a:off x="4465485" y="2422162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6"/>
          <p:cNvSpPr/>
          <p:nvPr/>
        </p:nvSpPr>
        <p:spPr>
          <a:xfrm>
            <a:off x="4476686" y="2405112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6"/>
          <p:cNvSpPr/>
          <p:nvPr/>
        </p:nvSpPr>
        <p:spPr>
          <a:xfrm>
            <a:off x="4485806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6"/>
          <p:cNvSpPr/>
          <p:nvPr/>
        </p:nvSpPr>
        <p:spPr>
          <a:xfrm>
            <a:off x="4429819" y="2473192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6"/>
          <p:cNvSpPr/>
          <p:nvPr/>
        </p:nvSpPr>
        <p:spPr>
          <a:xfrm>
            <a:off x="4442250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6"/>
          <p:cNvSpPr/>
          <p:nvPr/>
        </p:nvSpPr>
        <p:spPr>
          <a:xfrm>
            <a:off x="4454700" y="2440381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6"/>
          <p:cNvSpPr/>
          <p:nvPr/>
        </p:nvSpPr>
        <p:spPr>
          <a:xfrm>
            <a:off x="4386680" y="2517580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6"/>
          <p:cNvSpPr/>
          <p:nvPr/>
        </p:nvSpPr>
        <p:spPr>
          <a:xfrm>
            <a:off x="4402024" y="2504258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6"/>
          <p:cNvSpPr/>
          <p:nvPr/>
        </p:nvSpPr>
        <p:spPr>
          <a:xfrm>
            <a:off x="4415704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6"/>
          <p:cNvSpPr/>
          <p:nvPr/>
        </p:nvSpPr>
        <p:spPr>
          <a:xfrm>
            <a:off x="4338148" y="2556577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6"/>
          <p:cNvSpPr/>
          <p:nvPr/>
        </p:nvSpPr>
        <p:spPr>
          <a:xfrm>
            <a:off x="4354741" y="2543710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6"/>
          <p:cNvSpPr/>
          <p:nvPr/>
        </p:nvSpPr>
        <p:spPr>
          <a:xfrm>
            <a:off x="4370919" y="2531676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6"/>
          <p:cNvSpPr/>
          <p:nvPr/>
        </p:nvSpPr>
        <p:spPr>
          <a:xfrm>
            <a:off x="4284620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6"/>
          <p:cNvSpPr/>
          <p:nvPr/>
        </p:nvSpPr>
        <p:spPr>
          <a:xfrm>
            <a:off x="4302879" y="257773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6"/>
          <p:cNvSpPr/>
          <p:nvPr/>
        </p:nvSpPr>
        <p:spPr>
          <a:xfrm>
            <a:off x="4321138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6"/>
          <p:cNvSpPr/>
          <p:nvPr/>
        </p:nvSpPr>
        <p:spPr>
          <a:xfrm>
            <a:off x="4227801" y="2610918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6"/>
          <p:cNvSpPr/>
          <p:nvPr/>
        </p:nvSpPr>
        <p:spPr>
          <a:xfrm>
            <a:off x="4246872" y="2604613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6"/>
          <p:cNvSpPr/>
          <p:nvPr/>
        </p:nvSpPr>
        <p:spPr>
          <a:xfrm>
            <a:off x="4265964" y="2596386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6"/>
          <p:cNvSpPr/>
          <p:nvPr/>
        </p:nvSpPr>
        <p:spPr>
          <a:xfrm>
            <a:off x="4167651" y="2626679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6"/>
          <p:cNvSpPr/>
          <p:nvPr/>
        </p:nvSpPr>
        <p:spPr>
          <a:xfrm>
            <a:off x="4187555" y="2621703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6"/>
          <p:cNvSpPr/>
          <p:nvPr/>
        </p:nvSpPr>
        <p:spPr>
          <a:xfrm>
            <a:off x="4207896" y="2617143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6"/>
          <p:cNvSpPr/>
          <p:nvPr/>
        </p:nvSpPr>
        <p:spPr>
          <a:xfrm>
            <a:off x="4106252" y="2633320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6"/>
          <p:cNvSpPr/>
          <p:nvPr/>
        </p:nvSpPr>
        <p:spPr>
          <a:xfrm>
            <a:off x="4126989" y="2631655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6"/>
          <p:cNvSpPr/>
          <p:nvPr/>
        </p:nvSpPr>
        <p:spPr>
          <a:xfrm>
            <a:off x="4147330" y="2629573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6"/>
          <p:cNvSpPr/>
          <p:nvPr/>
        </p:nvSpPr>
        <p:spPr>
          <a:xfrm>
            <a:off x="4044457" y="2629573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6"/>
          <p:cNvSpPr/>
          <p:nvPr/>
        </p:nvSpPr>
        <p:spPr>
          <a:xfrm>
            <a:off x="4064778" y="2631655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6"/>
          <p:cNvSpPr/>
          <p:nvPr/>
        </p:nvSpPr>
        <p:spPr>
          <a:xfrm>
            <a:off x="4085515" y="2632904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6"/>
          <p:cNvSpPr/>
          <p:nvPr/>
        </p:nvSpPr>
        <p:spPr>
          <a:xfrm>
            <a:off x="3983059" y="2617143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6"/>
          <p:cNvSpPr/>
          <p:nvPr/>
        </p:nvSpPr>
        <p:spPr>
          <a:xfrm>
            <a:off x="4003379" y="2622535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6"/>
          <p:cNvSpPr/>
          <p:nvPr/>
        </p:nvSpPr>
        <p:spPr>
          <a:xfrm>
            <a:off x="4023720" y="2626679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6"/>
          <p:cNvSpPr/>
          <p:nvPr/>
        </p:nvSpPr>
        <p:spPr>
          <a:xfrm>
            <a:off x="3924574" y="2595969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6"/>
          <p:cNvSpPr/>
          <p:nvPr/>
        </p:nvSpPr>
        <p:spPr>
          <a:xfrm>
            <a:off x="3944062" y="2604276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6"/>
          <p:cNvSpPr/>
          <p:nvPr/>
        </p:nvSpPr>
        <p:spPr>
          <a:xfrm>
            <a:off x="3963570" y="2610918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6"/>
          <p:cNvSpPr/>
          <p:nvPr/>
        </p:nvSpPr>
        <p:spPr>
          <a:xfrm>
            <a:off x="3869817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6"/>
          <p:cNvSpPr/>
          <p:nvPr/>
        </p:nvSpPr>
        <p:spPr>
          <a:xfrm>
            <a:off x="3887660" y="2578563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6"/>
          <p:cNvSpPr/>
          <p:nvPr/>
        </p:nvSpPr>
        <p:spPr>
          <a:xfrm>
            <a:off x="3905899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6"/>
          <p:cNvSpPr/>
          <p:nvPr/>
        </p:nvSpPr>
        <p:spPr>
          <a:xfrm>
            <a:off x="3819620" y="2531260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6"/>
          <p:cNvSpPr/>
          <p:nvPr/>
        </p:nvSpPr>
        <p:spPr>
          <a:xfrm>
            <a:off x="3835797" y="2544126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6"/>
          <p:cNvSpPr/>
          <p:nvPr/>
        </p:nvSpPr>
        <p:spPr>
          <a:xfrm>
            <a:off x="3851974" y="255616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6"/>
          <p:cNvSpPr/>
          <p:nvPr/>
        </p:nvSpPr>
        <p:spPr>
          <a:xfrm>
            <a:off x="3774815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6"/>
          <p:cNvSpPr/>
          <p:nvPr/>
        </p:nvSpPr>
        <p:spPr>
          <a:xfrm>
            <a:off x="3788930" y="2503881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6"/>
          <p:cNvSpPr/>
          <p:nvPr/>
        </p:nvSpPr>
        <p:spPr>
          <a:xfrm>
            <a:off x="3803859" y="2517580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6"/>
          <p:cNvSpPr/>
          <p:nvPr/>
        </p:nvSpPr>
        <p:spPr>
          <a:xfrm>
            <a:off x="3737068" y="2440004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6"/>
          <p:cNvSpPr/>
          <p:nvPr/>
        </p:nvSpPr>
        <p:spPr>
          <a:xfrm>
            <a:off x="3749101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6"/>
          <p:cNvSpPr/>
          <p:nvPr/>
        </p:nvSpPr>
        <p:spPr>
          <a:xfrm>
            <a:off x="3761968" y="2472775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6"/>
          <p:cNvSpPr/>
          <p:nvPr/>
        </p:nvSpPr>
        <p:spPr>
          <a:xfrm>
            <a:off x="3706378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6"/>
          <p:cNvSpPr/>
          <p:nvPr/>
        </p:nvSpPr>
        <p:spPr>
          <a:xfrm>
            <a:off x="3715914" y="2404755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6"/>
          <p:cNvSpPr/>
          <p:nvPr/>
        </p:nvSpPr>
        <p:spPr>
          <a:xfrm>
            <a:off x="3726283" y="2422994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6"/>
          <p:cNvSpPr/>
          <p:nvPr/>
        </p:nvSpPr>
        <p:spPr>
          <a:xfrm>
            <a:off x="3684392" y="2329657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6"/>
          <p:cNvSpPr/>
          <p:nvPr/>
        </p:nvSpPr>
        <p:spPr>
          <a:xfrm>
            <a:off x="3690617" y="2348749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6"/>
          <p:cNvSpPr/>
          <p:nvPr/>
        </p:nvSpPr>
        <p:spPr>
          <a:xfrm>
            <a:off x="3698488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6"/>
          <p:cNvSpPr/>
          <p:nvPr/>
        </p:nvSpPr>
        <p:spPr>
          <a:xfrm>
            <a:off x="3670296" y="2269527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6"/>
          <p:cNvSpPr/>
          <p:nvPr/>
        </p:nvSpPr>
        <p:spPr>
          <a:xfrm>
            <a:off x="3674440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6"/>
          <p:cNvSpPr/>
          <p:nvPr/>
        </p:nvSpPr>
        <p:spPr>
          <a:xfrm>
            <a:off x="3678583" y="2309753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3665717" y="2208128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3666133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3667798" y="2249186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6"/>
          <p:cNvSpPr/>
          <p:nvPr/>
        </p:nvSpPr>
        <p:spPr>
          <a:xfrm>
            <a:off x="3667798" y="1770070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6"/>
          <p:cNvSpPr/>
          <p:nvPr/>
        </p:nvSpPr>
        <p:spPr>
          <a:xfrm>
            <a:off x="3647894" y="2192784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6"/>
          <p:cNvSpPr/>
          <p:nvPr/>
        </p:nvSpPr>
        <p:spPr>
          <a:xfrm>
            <a:off x="4085099" y="2614645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6"/>
          <p:cNvSpPr/>
          <p:nvPr/>
        </p:nvSpPr>
        <p:spPr>
          <a:xfrm>
            <a:off x="4512371" y="2192784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6"/>
          <p:cNvSpPr/>
          <p:nvPr/>
        </p:nvSpPr>
        <p:spPr>
          <a:xfrm>
            <a:off x="3741231" y="1848895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6"/>
          <p:cNvSpPr/>
          <p:nvPr/>
        </p:nvSpPr>
        <p:spPr>
          <a:xfrm>
            <a:off x="4693638" y="2067648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6"/>
          <p:cNvSpPr/>
          <p:nvPr/>
        </p:nvSpPr>
        <p:spPr>
          <a:xfrm>
            <a:off x="4706901" y="2079801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6"/>
          <p:cNvSpPr/>
          <p:nvPr/>
        </p:nvSpPr>
        <p:spPr>
          <a:xfrm>
            <a:off x="2986268" y="2696781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6"/>
          <p:cNvSpPr/>
          <p:nvPr/>
        </p:nvSpPr>
        <p:spPr>
          <a:xfrm>
            <a:off x="3010732" y="2720412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6"/>
          <p:cNvSpPr/>
          <p:nvPr/>
        </p:nvSpPr>
        <p:spPr>
          <a:xfrm>
            <a:off x="3010732" y="2769361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6"/>
          <p:cNvSpPr/>
          <p:nvPr/>
        </p:nvSpPr>
        <p:spPr>
          <a:xfrm>
            <a:off x="3116519" y="2724992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6"/>
          <p:cNvSpPr/>
          <p:nvPr/>
        </p:nvSpPr>
        <p:spPr>
          <a:xfrm>
            <a:off x="3116519" y="274239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6"/>
          <p:cNvSpPr/>
          <p:nvPr/>
        </p:nvSpPr>
        <p:spPr>
          <a:xfrm>
            <a:off x="3116519" y="275940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6"/>
          <p:cNvSpPr/>
          <p:nvPr/>
        </p:nvSpPr>
        <p:spPr>
          <a:xfrm>
            <a:off x="3116519" y="277641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6"/>
          <p:cNvSpPr/>
          <p:nvPr/>
        </p:nvSpPr>
        <p:spPr>
          <a:xfrm>
            <a:off x="3116519" y="279342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6"/>
          <p:cNvSpPr/>
          <p:nvPr/>
        </p:nvSpPr>
        <p:spPr>
          <a:xfrm>
            <a:off x="3116519" y="281043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6"/>
          <p:cNvSpPr/>
          <p:nvPr/>
        </p:nvSpPr>
        <p:spPr>
          <a:xfrm>
            <a:off x="3116519" y="282786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6"/>
          <p:cNvSpPr/>
          <p:nvPr/>
        </p:nvSpPr>
        <p:spPr>
          <a:xfrm>
            <a:off x="3116519" y="284487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6"/>
          <p:cNvSpPr/>
          <p:nvPr/>
        </p:nvSpPr>
        <p:spPr>
          <a:xfrm>
            <a:off x="3126888" y="262376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6"/>
          <p:cNvSpPr/>
          <p:nvPr/>
        </p:nvSpPr>
        <p:spPr>
          <a:xfrm>
            <a:off x="3126888" y="263579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6"/>
          <p:cNvSpPr/>
          <p:nvPr/>
        </p:nvSpPr>
        <p:spPr>
          <a:xfrm>
            <a:off x="3126888" y="264741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6"/>
          <p:cNvSpPr/>
          <p:nvPr/>
        </p:nvSpPr>
        <p:spPr>
          <a:xfrm>
            <a:off x="3126888" y="258934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6"/>
          <p:cNvSpPr/>
          <p:nvPr/>
        </p:nvSpPr>
        <p:spPr>
          <a:xfrm>
            <a:off x="3126888" y="260054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6"/>
          <p:cNvSpPr/>
          <p:nvPr/>
        </p:nvSpPr>
        <p:spPr>
          <a:xfrm>
            <a:off x="3126888" y="26121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6"/>
          <p:cNvSpPr/>
          <p:nvPr/>
        </p:nvSpPr>
        <p:spPr>
          <a:xfrm>
            <a:off x="3126888" y="255407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6"/>
          <p:cNvSpPr/>
          <p:nvPr/>
        </p:nvSpPr>
        <p:spPr>
          <a:xfrm>
            <a:off x="3126888" y="256528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6"/>
          <p:cNvSpPr/>
          <p:nvPr/>
        </p:nvSpPr>
        <p:spPr>
          <a:xfrm>
            <a:off x="3126888" y="257731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6"/>
          <p:cNvSpPr/>
          <p:nvPr/>
        </p:nvSpPr>
        <p:spPr>
          <a:xfrm>
            <a:off x="3126888" y="251882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6"/>
          <p:cNvSpPr/>
          <p:nvPr/>
        </p:nvSpPr>
        <p:spPr>
          <a:xfrm>
            <a:off x="3126888" y="253042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6"/>
          <p:cNvSpPr/>
          <p:nvPr/>
        </p:nvSpPr>
        <p:spPr>
          <a:xfrm>
            <a:off x="3126888" y="25420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6"/>
          <p:cNvSpPr/>
          <p:nvPr/>
        </p:nvSpPr>
        <p:spPr>
          <a:xfrm>
            <a:off x="3126888" y="248356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6"/>
          <p:cNvSpPr/>
          <p:nvPr/>
        </p:nvSpPr>
        <p:spPr>
          <a:xfrm>
            <a:off x="3126888" y="249559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6"/>
          <p:cNvSpPr/>
          <p:nvPr/>
        </p:nvSpPr>
        <p:spPr>
          <a:xfrm>
            <a:off x="3126888" y="250679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6"/>
          <p:cNvSpPr/>
          <p:nvPr/>
        </p:nvSpPr>
        <p:spPr>
          <a:xfrm>
            <a:off x="3126888" y="24487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6"/>
          <p:cNvSpPr/>
          <p:nvPr/>
        </p:nvSpPr>
        <p:spPr>
          <a:xfrm>
            <a:off x="3126888" y="246032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6"/>
          <p:cNvSpPr/>
          <p:nvPr/>
        </p:nvSpPr>
        <p:spPr>
          <a:xfrm>
            <a:off x="3126888" y="24719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6"/>
          <p:cNvSpPr/>
          <p:nvPr/>
        </p:nvSpPr>
        <p:spPr>
          <a:xfrm>
            <a:off x="3125639" y="2413458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6"/>
          <p:cNvSpPr/>
          <p:nvPr/>
        </p:nvSpPr>
        <p:spPr>
          <a:xfrm>
            <a:off x="3126888" y="2425492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6"/>
          <p:cNvSpPr/>
          <p:nvPr/>
        </p:nvSpPr>
        <p:spPr>
          <a:xfrm>
            <a:off x="3126888" y="2436694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6"/>
          <p:cNvSpPr/>
          <p:nvPr/>
        </p:nvSpPr>
        <p:spPr>
          <a:xfrm>
            <a:off x="3122724" y="2378209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6"/>
          <p:cNvSpPr/>
          <p:nvPr/>
        </p:nvSpPr>
        <p:spPr>
          <a:xfrm>
            <a:off x="3124390" y="2390223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6"/>
          <p:cNvSpPr/>
          <p:nvPr/>
        </p:nvSpPr>
        <p:spPr>
          <a:xfrm>
            <a:off x="3125222" y="240142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6"/>
          <p:cNvSpPr/>
          <p:nvPr/>
        </p:nvSpPr>
        <p:spPr>
          <a:xfrm>
            <a:off x="3114437" y="2344189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6"/>
          <p:cNvSpPr/>
          <p:nvPr/>
        </p:nvSpPr>
        <p:spPr>
          <a:xfrm>
            <a:off x="3117332" y="2355390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6"/>
          <p:cNvSpPr/>
          <p:nvPr/>
        </p:nvSpPr>
        <p:spPr>
          <a:xfrm>
            <a:off x="3120663" y="2367008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6"/>
          <p:cNvSpPr/>
          <p:nvPr/>
        </p:nvSpPr>
        <p:spPr>
          <a:xfrm>
            <a:off x="3102404" y="2311002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6"/>
          <p:cNvSpPr/>
          <p:nvPr/>
        </p:nvSpPr>
        <p:spPr>
          <a:xfrm>
            <a:off x="3106547" y="232178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6"/>
          <p:cNvSpPr/>
          <p:nvPr/>
        </p:nvSpPr>
        <p:spPr>
          <a:xfrm>
            <a:off x="3110710" y="2332571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6"/>
          <p:cNvSpPr/>
          <p:nvPr/>
        </p:nvSpPr>
        <p:spPr>
          <a:xfrm>
            <a:off x="3085810" y="2279896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6"/>
          <p:cNvSpPr/>
          <p:nvPr/>
        </p:nvSpPr>
        <p:spPr>
          <a:xfrm>
            <a:off x="3091619" y="2290264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6"/>
          <p:cNvSpPr/>
          <p:nvPr/>
        </p:nvSpPr>
        <p:spPr>
          <a:xfrm>
            <a:off x="3097427" y="2299800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6"/>
          <p:cNvSpPr/>
          <p:nvPr/>
        </p:nvSpPr>
        <p:spPr>
          <a:xfrm>
            <a:off x="3065489" y="2250852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6"/>
          <p:cNvSpPr/>
          <p:nvPr/>
        </p:nvSpPr>
        <p:spPr>
          <a:xfrm>
            <a:off x="3072963" y="2259971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6"/>
          <p:cNvSpPr/>
          <p:nvPr/>
        </p:nvSpPr>
        <p:spPr>
          <a:xfrm>
            <a:off x="3079585" y="2269527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6"/>
          <p:cNvSpPr/>
          <p:nvPr/>
        </p:nvSpPr>
        <p:spPr>
          <a:xfrm>
            <a:off x="3042254" y="222430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6"/>
          <p:cNvSpPr/>
          <p:nvPr/>
        </p:nvSpPr>
        <p:spPr>
          <a:xfrm>
            <a:off x="3050561" y="2233009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6"/>
          <p:cNvSpPr/>
          <p:nvPr/>
        </p:nvSpPr>
        <p:spPr>
          <a:xfrm>
            <a:off x="3058431" y="2241316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6"/>
          <p:cNvSpPr/>
          <p:nvPr/>
        </p:nvSpPr>
        <p:spPr>
          <a:xfrm>
            <a:off x="3015708" y="2201487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6"/>
          <p:cNvSpPr/>
          <p:nvPr/>
        </p:nvSpPr>
        <p:spPr>
          <a:xfrm>
            <a:off x="3024828" y="2208545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6"/>
          <p:cNvSpPr/>
          <p:nvPr/>
        </p:nvSpPr>
        <p:spPr>
          <a:xfrm>
            <a:off x="3033551" y="2216415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6"/>
          <p:cNvSpPr/>
          <p:nvPr/>
        </p:nvSpPr>
        <p:spPr>
          <a:xfrm>
            <a:off x="2986664" y="2182415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6"/>
          <p:cNvSpPr/>
          <p:nvPr/>
        </p:nvSpPr>
        <p:spPr>
          <a:xfrm>
            <a:off x="2996636" y="2188620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6"/>
          <p:cNvSpPr/>
          <p:nvPr/>
        </p:nvSpPr>
        <p:spPr>
          <a:xfrm>
            <a:off x="3006588" y="2194846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/>
          <p:cNvSpPr/>
          <p:nvPr/>
        </p:nvSpPr>
        <p:spPr>
          <a:xfrm>
            <a:off x="2955142" y="2166634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6"/>
          <p:cNvSpPr/>
          <p:nvPr/>
        </p:nvSpPr>
        <p:spPr>
          <a:xfrm>
            <a:off x="2965927" y="2171214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6"/>
          <p:cNvSpPr/>
          <p:nvPr/>
        </p:nvSpPr>
        <p:spPr>
          <a:xfrm>
            <a:off x="2976296" y="2176606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6"/>
          <p:cNvSpPr/>
          <p:nvPr/>
        </p:nvSpPr>
        <p:spPr>
          <a:xfrm>
            <a:off x="2921955" y="2155453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6"/>
          <p:cNvSpPr/>
          <p:nvPr/>
        </p:nvSpPr>
        <p:spPr>
          <a:xfrm>
            <a:off x="2933572" y="2158347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6"/>
          <p:cNvSpPr/>
          <p:nvPr/>
        </p:nvSpPr>
        <p:spPr>
          <a:xfrm>
            <a:off x="2944357" y="2162491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6"/>
          <p:cNvSpPr/>
          <p:nvPr/>
        </p:nvSpPr>
        <p:spPr>
          <a:xfrm>
            <a:off x="2887954" y="2148395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6"/>
          <p:cNvSpPr/>
          <p:nvPr/>
        </p:nvSpPr>
        <p:spPr>
          <a:xfrm>
            <a:off x="2899572" y="2150060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6"/>
          <p:cNvSpPr/>
          <p:nvPr/>
        </p:nvSpPr>
        <p:spPr>
          <a:xfrm>
            <a:off x="2910753" y="2152538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6"/>
          <p:cNvSpPr/>
          <p:nvPr/>
        </p:nvSpPr>
        <p:spPr>
          <a:xfrm>
            <a:off x="2853102" y="2145897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6"/>
          <p:cNvSpPr/>
          <p:nvPr/>
        </p:nvSpPr>
        <p:spPr>
          <a:xfrm>
            <a:off x="2865136" y="2146313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6"/>
          <p:cNvSpPr/>
          <p:nvPr/>
        </p:nvSpPr>
        <p:spPr>
          <a:xfrm>
            <a:off x="2875921" y="2147562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6"/>
          <p:cNvSpPr/>
          <p:nvPr/>
        </p:nvSpPr>
        <p:spPr>
          <a:xfrm>
            <a:off x="5746723" y="2232937"/>
            <a:ext cx="36184" cy="36238"/>
          </a:xfrm>
          <a:custGeom>
            <a:avLst/>
            <a:gdLst/>
            <a:ahLst/>
            <a:cxnLst/>
            <a:rect l="l" t="t" r="r" b="b"/>
            <a:pathLst>
              <a:path w="628" h="629" extrusionOk="0">
                <a:moveTo>
                  <a:pt x="314" y="1"/>
                </a:moveTo>
                <a:cubicBezTo>
                  <a:pt x="126" y="1"/>
                  <a:pt x="0" y="126"/>
                  <a:pt x="0" y="315"/>
                </a:cubicBezTo>
                <a:cubicBezTo>
                  <a:pt x="0" y="503"/>
                  <a:pt x="126" y="629"/>
                  <a:pt x="314" y="629"/>
                </a:cubicBezTo>
                <a:cubicBezTo>
                  <a:pt x="502" y="629"/>
                  <a:pt x="628" y="503"/>
                  <a:pt x="628" y="315"/>
                </a:cubicBezTo>
                <a:cubicBezTo>
                  <a:pt x="628" y="168"/>
                  <a:pt x="460" y="22"/>
                  <a:pt x="31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2302" y="461"/>
                </a:moveTo>
                <a:cubicBezTo>
                  <a:pt x="2009" y="168"/>
                  <a:pt x="1590" y="1"/>
                  <a:pt x="1151" y="1"/>
                </a:cubicBezTo>
                <a:cubicBezTo>
                  <a:pt x="712" y="1"/>
                  <a:pt x="293" y="168"/>
                  <a:pt x="0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0" y="272"/>
                </a:moveTo>
                <a:cubicBezTo>
                  <a:pt x="147" y="105"/>
                  <a:pt x="377" y="0"/>
                  <a:pt x="649" y="0"/>
                </a:cubicBezTo>
                <a:cubicBezTo>
                  <a:pt x="900" y="0"/>
                  <a:pt x="1151" y="105"/>
                  <a:pt x="1298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1298" y="272"/>
                </a:moveTo>
                <a:cubicBezTo>
                  <a:pt x="1151" y="105"/>
                  <a:pt x="900" y="0"/>
                  <a:pt x="649" y="0"/>
                </a:cubicBezTo>
                <a:cubicBezTo>
                  <a:pt x="377" y="0"/>
                  <a:pt x="147" y="105"/>
                  <a:pt x="0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6"/>
          <p:cNvSpPr/>
          <p:nvPr/>
        </p:nvSpPr>
        <p:spPr>
          <a:xfrm>
            <a:off x="5667153" y="2117252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0" y="461"/>
                </a:moveTo>
                <a:cubicBezTo>
                  <a:pt x="293" y="168"/>
                  <a:pt x="712" y="1"/>
                  <a:pt x="1151" y="1"/>
                </a:cubicBezTo>
                <a:cubicBezTo>
                  <a:pt x="1590" y="1"/>
                  <a:pt x="2009" y="168"/>
                  <a:pt x="2302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6"/>
          <p:cNvSpPr/>
          <p:nvPr/>
        </p:nvSpPr>
        <p:spPr>
          <a:xfrm>
            <a:off x="6084509" y="300000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6"/>
          <p:cNvSpPr/>
          <p:nvPr/>
        </p:nvSpPr>
        <p:spPr>
          <a:xfrm>
            <a:off x="6084509" y="298755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6"/>
          <p:cNvSpPr/>
          <p:nvPr/>
        </p:nvSpPr>
        <p:spPr>
          <a:xfrm>
            <a:off x="6084509" y="29751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6"/>
          <p:cNvSpPr/>
          <p:nvPr/>
        </p:nvSpPr>
        <p:spPr>
          <a:xfrm>
            <a:off x="6084509" y="303733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6"/>
          <p:cNvSpPr/>
          <p:nvPr/>
        </p:nvSpPr>
        <p:spPr>
          <a:xfrm>
            <a:off x="6084509" y="302488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6"/>
          <p:cNvSpPr/>
          <p:nvPr/>
        </p:nvSpPr>
        <p:spPr>
          <a:xfrm>
            <a:off x="6084509" y="301245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6"/>
          <p:cNvSpPr/>
          <p:nvPr/>
        </p:nvSpPr>
        <p:spPr>
          <a:xfrm>
            <a:off x="6084509" y="307508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6"/>
          <p:cNvSpPr/>
          <p:nvPr/>
        </p:nvSpPr>
        <p:spPr>
          <a:xfrm>
            <a:off x="6084509" y="30626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6"/>
          <p:cNvSpPr/>
          <p:nvPr/>
        </p:nvSpPr>
        <p:spPr>
          <a:xfrm>
            <a:off x="6084509" y="305020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6"/>
          <p:cNvSpPr/>
          <p:nvPr/>
        </p:nvSpPr>
        <p:spPr>
          <a:xfrm>
            <a:off x="6084509" y="311241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6"/>
          <p:cNvSpPr/>
          <p:nvPr/>
        </p:nvSpPr>
        <p:spPr>
          <a:xfrm>
            <a:off x="6084509" y="3099986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6"/>
          <p:cNvSpPr/>
          <p:nvPr/>
        </p:nvSpPr>
        <p:spPr>
          <a:xfrm>
            <a:off x="6084509" y="30875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6"/>
          <p:cNvSpPr/>
          <p:nvPr/>
        </p:nvSpPr>
        <p:spPr>
          <a:xfrm>
            <a:off x="6084509" y="31497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6"/>
          <p:cNvSpPr/>
          <p:nvPr/>
        </p:nvSpPr>
        <p:spPr>
          <a:xfrm>
            <a:off x="6084509" y="313731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6"/>
          <p:cNvSpPr/>
          <p:nvPr/>
        </p:nvSpPr>
        <p:spPr>
          <a:xfrm>
            <a:off x="6084509" y="312486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6"/>
          <p:cNvSpPr/>
          <p:nvPr/>
        </p:nvSpPr>
        <p:spPr>
          <a:xfrm>
            <a:off x="6084509" y="318709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6"/>
          <p:cNvSpPr/>
          <p:nvPr/>
        </p:nvSpPr>
        <p:spPr>
          <a:xfrm>
            <a:off x="6084509" y="31746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6"/>
          <p:cNvSpPr/>
          <p:nvPr/>
        </p:nvSpPr>
        <p:spPr>
          <a:xfrm>
            <a:off x="6084509" y="31621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6"/>
          <p:cNvSpPr/>
          <p:nvPr/>
        </p:nvSpPr>
        <p:spPr>
          <a:xfrm>
            <a:off x="6084509" y="3224846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6"/>
          <p:cNvSpPr/>
          <p:nvPr/>
        </p:nvSpPr>
        <p:spPr>
          <a:xfrm>
            <a:off x="6084509" y="321239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6"/>
          <p:cNvSpPr/>
          <p:nvPr/>
        </p:nvSpPr>
        <p:spPr>
          <a:xfrm>
            <a:off x="6084509" y="31999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6"/>
          <p:cNvSpPr/>
          <p:nvPr/>
        </p:nvSpPr>
        <p:spPr>
          <a:xfrm>
            <a:off x="6084509" y="326217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6"/>
          <p:cNvSpPr/>
          <p:nvPr/>
        </p:nvSpPr>
        <p:spPr>
          <a:xfrm>
            <a:off x="6084509" y="324972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6"/>
          <p:cNvSpPr/>
          <p:nvPr/>
        </p:nvSpPr>
        <p:spPr>
          <a:xfrm>
            <a:off x="6084509" y="3237276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6"/>
          <p:cNvSpPr/>
          <p:nvPr/>
        </p:nvSpPr>
        <p:spPr>
          <a:xfrm>
            <a:off x="6084509" y="329950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6"/>
          <p:cNvSpPr/>
          <p:nvPr/>
        </p:nvSpPr>
        <p:spPr>
          <a:xfrm>
            <a:off x="6084509" y="328705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6"/>
          <p:cNvSpPr/>
          <p:nvPr/>
        </p:nvSpPr>
        <p:spPr>
          <a:xfrm>
            <a:off x="6084509" y="327460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6"/>
          <p:cNvSpPr/>
          <p:nvPr/>
        </p:nvSpPr>
        <p:spPr>
          <a:xfrm>
            <a:off x="5104312" y="3467506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6"/>
          <p:cNvSpPr/>
          <p:nvPr/>
        </p:nvSpPr>
        <p:spPr>
          <a:xfrm>
            <a:off x="4929672" y="2717518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6"/>
          <p:cNvSpPr/>
          <p:nvPr/>
        </p:nvSpPr>
        <p:spPr>
          <a:xfrm>
            <a:off x="4960778" y="2748624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6"/>
          <p:cNvSpPr/>
          <p:nvPr/>
        </p:nvSpPr>
        <p:spPr>
          <a:xfrm>
            <a:off x="5018429" y="2924386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6"/>
          <p:cNvSpPr/>
          <p:nvPr/>
        </p:nvSpPr>
        <p:spPr>
          <a:xfrm>
            <a:off x="5018429" y="2873067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6"/>
          <p:cNvSpPr/>
          <p:nvPr/>
        </p:nvSpPr>
        <p:spPr>
          <a:xfrm>
            <a:off x="5018429" y="297333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6"/>
          <p:cNvSpPr/>
          <p:nvPr/>
        </p:nvSpPr>
        <p:spPr>
          <a:xfrm>
            <a:off x="5018429" y="307441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6"/>
          <p:cNvSpPr/>
          <p:nvPr/>
        </p:nvSpPr>
        <p:spPr>
          <a:xfrm>
            <a:off x="5018429" y="3126948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6"/>
          <p:cNvSpPr/>
          <p:nvPr/>
        </p:nvSpPr>
        <p:spPr>
          <a:xfrm>
            <a:off x="5018429" y="317637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6"/>
          <p:cNvSpPr/>
          <p:nvPr/>
        </p:nvSpPr>
        <p:spPr>
          <a:xfrm>
            <a:off x="5519115" y="3734651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6"/>
          <p:cNvSpPr/>
          <p:nvPr/>
        </p:nvSpPr>
        <p:spPr>
          <a:xfrm>
            <a:off x="5535708" y="3815538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6"/>
          <p:cNvSpPr/>
          <p:nvPr/>
        </p:nvSpPr>
        <p:spPr>
          <a:xfrm>
            <a:off x="5499210" y="3718890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6"/>
          <p:cNvSpPr/>
          <p:nvPr/>
        </p:nvSpPr>
        <p:spPr>
          <a:xfrm>
            <a:off x="5559776" y="3694406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6"/>
          <p:cNvSpPr/>
          <p:nvPr/>
        </p:nvSpPr>
        <p:spPr>
          <a:xfrm>
            <a:off x="5603748" y="3718890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36"/>
          <p:cNvSpPr/>
          <p:nvPr/>
        </p:nvSpPr>
        <p:spPr>
          <a:xfrm>
            <a:off x="4298319" y="4289322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6"/>
          <p:cNvSpPr/>
          <p:nvPr/>
        </p:nvSpPr>
        <p:spPr>
          <a:xfrm>
            <a:off x="4482078" y="4900692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36"/>
          <p:cNvSpPr/>
          <p:nvPr/>
        </p:nvSpPr>
        <p:spPr>
          <a:xfrm>
            <a:off x="4461341" y="4823949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36"/>
          <p:cNvSpPr/>
          <p:nvPr/>
        </p:nvSpPr>
        <p:spPr>
          <a:xfrm>
            <a:off x="4482078" y="4900692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36"/>
          <p:cNvSpPr/>
          <p:nvPr/>
        </p:nvSpPr>
        <p:spPr>
          <a:xfrm>
            <a:off x="4491198" y="4953784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36"/>
          <p:cNvSpPr txBox="1">
            <a:spLocks noGrp="1"/>
          </p:cNvSpPr>
          <p:nvPr>
            <p:ph type="ctrTitle" idx="4294967295"/>
          </p:nvPr>
        </p:nvSpPr>
        <p:spPr>
          <a:xfrm>
            <a:off x="1044902" y="3756011"/>
            <a:ext cx="11736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Early stop</a:t>
            </a:r>
            <a:endParaRPr sz="1300" dirty="0">
              <a:solidFill>
                <a:srgbClr val="FFFFFF"/>
              </a:solidFill>
            </a:endParaRPr>
          </a:p>
        </p:txBody>
      </p:sp>
      <p:cxnSp>
        <p:nvCxnSpPr>
          <p:cNvPr id="995" name="Google Shape;995;p36"/>
          <p:cNvCxnSpPr>
            <a:cxnSpLocks/>
          </p:cNvCxnSpPr>
          <p:nvPr/>
        </p:nvCxnSpPr>
        <p:spPr>
          <a:xfrm flipH="1">
            <a:off x="1675125" y="3830550"/>
            <a:ext cx="1992000" cy="276000"/>
          </a:xfrm>
          <a:prstGeom prst="bentConnector4">
            <a:avLst>
              <a:gd name="adj1" fmla="val 31743"/>
              <a:gd name="adj2" fmla="val 186277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6" name="Google Shape;996;p36"/>
          <p:cNvCxnSpPr>
            <a:cxnSpLocks/>
          </p:cNvCxnSpPr>
          <p:nvPr/>
        </p:nvCxnSpPr>
        <p:spPr>
          <a:xfrm rot="10800000" flipV="1">
            <a:off x="5734150" y="1416787"/>
            <a:ext cx="1181272" cy="107903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7" name="Google Shape;997;p36"/>
          <p:cNvCxnSpPr>
            <a:cxnSpLocks/>
          </p:cNvCxnSpPr>
          <p:nvPr/>
        </p:nvCxnSpPr>
        <p:spPr>
          <a:xfrm>
            <a:off x="5518825" y="3967072"/>
            <a:ext cx="1635900" cy="416100"/>
          </a:xfrm>
          <a:prstGeom prst="bentConnector4">
            <a:avLst>
              <a:gd name="adj1" fmla="val 30827"/>
              <a:gd name="adj2" fmla="val 157228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8" name="Google Shape;998;p36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Google Shape;995;p36">
            <a:extLst>
              <a:ext uri="{FF2B5EF4-FFF2-40B4-BE49-F238E27FC236}">
                <a16:creationId xmlns:a16="http://schemas.microsoft.com/office/drawing/2014/main" id="{0C41A069-6289-7057-5528-6DC336942962}"/>
              </a:ext>
            </a:extLst>
          </p:cNvPr>
          <p:cNvCxnSpPr>
            <a:cxnSpLocks/>
          </p:cNvCxnSpPr>
          <p:nvPr/>
        </p:nvCxnSpPr>
        <p:spPr>
          <a:xfrm rot="10800000" flipV="1">
            <a:off x="1704449" y="2457969"/>
            <a:ext cx="950779" cy="53291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8" name="Google Shape;992;p36">
            <a:extLst>
              <a:ext uri="{FF2B5EF4-FFF2-40B4-BE49-F238E27FC236}">
                <a16:creationId xmlns:a16="http://schemas.microsoft.com/office/drawing/2014/main" id="{B2B8B95F-8F53-E083-13BA-C04C4345F073}"/>
              </a:ext>
            </a:extLst>
          </p:cNvPr>
          <p:cNvSpPr txBox="1">
            <a:spLocks/>
          </p:cNvSpPr>
          <p:nvPr/>
        </p:nvSpPr>
        <p:spPr>
          <a:xfrm>
            <a:off x="358656" y="2873067"/>
            <a:ext cx="1345792" cy="108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r"/>
            <a:r>
              <a:rPr lang="en-US" sz="1300" dirty="0"/>
              <a:t>40 </a:t>
            </a:r>
            <a:r>
              <a:rPr lang="el-GR" sz="1300" dirty="0"/>
              <a:t>εποχές</a:t>
            </a:r>
            <a:endParaRPr lang="en-US" sz="1300" dirty="0"/>
          </a:p>
        </p:txBody>
      </p:sp>
      <p:cxnSp>
        <p:nvCxnSpPr>
          <p:cNvPr id="10" name="Google Shape;995;p36">
            <a:extLst>
              <a:ext uri="{FF2B5EF4-FFF2-40B4-BE49-F238E27FC236}">
                <a16:creationId xmlns:a16="http://schemas.microsoft.com/office/drawing/2014/main" id="{D4FA4E4C-CF54-F30D-391F-C33F69521392}"/>
              </a:ext>
            </a:extLst>
          </p:cNvPr>
          <p:cNvCxnSpPr>
            <a:cxnSpLocks/>
          </p:cNvCxnSpPr>
          <p:nvPr/>
        </p:nvCxnSpPr>
        <p:spPr>
          <a:xfrm rot="10800000">
            <a:off x="2228579" y="1628062"/>
            <a:ext cx="1242615" cy="349215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" name="Google Shape;992;p36">
            <a:extLst>
              <a:ext uri="{FF2B5EF4-FFF2-40B4-BE49-F238E27FC236}">
                <a16:creationId xmlns:a16="http://schemas.microsoft.com/office/drawing/2014/main" id="{E873227D-20AD-F399-B183-DE158320ACD6}"/>
              </a:ext>
            </a:extLst>
          </p:cNvPr>
          <p:cNvSpPr txBox="1">
            <a:spLocks/>
          </p:cNvSpPr>
          <p:nvPr/>
        </p:nvSpPr>
        <p:spPr>
          <a:xfrm>
            <a:off x="152802" y="1420208"/>
            <a:ext cx="2065700" cy="77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r"/>
            <a:r>
              <a:rPr lang="el-GR" sz="1300" dirty="0"/>
              <a:t>Η μετρική που ελέγχουμε είναι η </a:t>
            </a:r>
            <a:r>
              <a:rPr lang="en-US" sz="1300" dirty="0"/>
              <a:t>f1 weighted</a:t>
            </a:r>
          </a:p>
        </p:txBody>
      </p:sp>
      <p:sp>
        <p:nvSpPr>
          <p:cNvPr id="16" name="Google Shape;992;p36">
            <a:extLst>
              <a:ext uri="{FF2B5EF4-FFF2-40B4-BE49-F238E27FC236}">
                <a16:creationId xmlns:a16="http://schemas.microsoft.com/office/drawing/2014/main" id="{D20D5E78-D3D8-6A85-A57C-C04B8388F332}"/>
              </a:ext>
            </a:extLst>
          </p:cNvPr>
          <p:cNvSpPr txBox="1">
            <a:spLocks/>
          </p:cNvSpPr>
          <p:nvPr/>
        </p:nvSpPr>
        <p:spPr>
          <a:xfrm>
            <a:off x="6115664" y="1237731"/>
            <a:ext cx="2729899" cy="84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r"/>
            <a:r>
              <a:rPr lang="el-GR" sz="1300" dirty="0"/>
              <a:t>Δοκιμάστηκαν σε</a:t>
            </a:r>
          </a:p>
          <a:p>
            <a:pPr algn="r"/>
            <a:r>
              <a:rPr lang="el-GR" sz="1300" dirty="0"/>
              <a:t> διαφορετικές συνθήκες 4 μοντέλα (</a:t>
            </a:r>
            <a:r>
              <a:rPr lang="en-US" sz="1300" dirty="0"/>
              <a:t>Vgg16,Inception V3 , denseNet 121, new)</a:t>
            </a:r>
            <a:r>
              <a:rPr lang="el-GR" sz="1300" dirty="0"/>
              <a:t> </a:t>
            </a:r>
          </a:p>
        </p:txBody>
      </p:sp>
      <p:sp>
        <p:nvSpPr>
          <p:cNvPr id="20" name="Google Shape;992;p36">
            <a:extLst>
              <a:ext uri="{FF2B5EF4-FFF2-40B4-BE49-F238E27FC236}">
                <a16:creationId xmlns:a16="http://schemas.microsoft.com/office/drawing/2014/main" id="{4FFD68F0-BB9F-3FE2-1BAB-B3D394AFECA7}"/>
              </a:ext>
            </a:extLst>
          </p:cNvPr>
          <p:cNvSpPr txBox="1">
            <a:spLocks/>
          </p:cNvSpPr>
          <p:nvPr/>
        </p:nvSpPr>
        <p:spPr>
          <a:xfrm>
            <a:off x="6057779" y="4043521"/>
            <a:ext cx="2159925" cy="275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r"/>
            <a:r>
              <a:rPr lang="en-US" sz="1300" dirty="0"/>
              <a:t>Loss= categorical cross entropy</a:t>
            </a:r>
          </a:p>
        </p:txBody>
      </p:sp>
      <p:cxnSp>
        <p:nvCxnSpPr>
          <p:cNvPr id="22" name="Google Shape;997;p36">
            <a:extLst>
              <a:ext uri="{FF2B5EF4-FFF2-40B4-BE49-F238E27FC236}">
                <a16:creationId xmlns:a16="http://schemas.microsoft.com/office/drawing/2014/main" id="{DDEDB652-BA51-C4C8-64F6-673D0D2F80EC}"/>
              </a:ext>
            </a:extLst>
          </p:cNvPr>
          <p:cNvCxnSpPr>
            <a:cxnSpLocks/>
          </p:cNvCxnSpPr>
          <p:nvPr/>
        </p:nvCxnSpPr>
        <p:spPr>
          <a:xfrm>
            <a:off x="6111866" y="2982368"/>
            <a:ext cx="1327686" cy="41731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5" name="Google Shape;992;p36">
            <a:extLst>
              <a:ext uri="{FF2B5EF4-FFF2-40B4-BE49-F238E27FC236}">
                <a16:creationId xmlns:a16="http://schemas.microsoft.com/office/drawing/2014/main" id="{A23A2E55-B3EC-6DAE-E500-7E00722D7301}"/>
              </a:ext>
            </a:extLst>
          </p:cNvPr>
          <p:cNvSpPr txBox="1">
            <a:spLocks/>
          </p:cNvSpPr>
          <p:nvPr/>
        </p:nvSpPr>
        <p:spPr>
          <a:xfrm>
            <a:off x="6775709" y="3200813"/>
            <a:ext cx="2159925" cy="275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r"/>
            <a:r>
              <a:rPr lang="en-US" sz="1300" dirty="0"/>
              <a:t>Optimizer=</a:t>
            </a:r>
            <a:r>
              <a:rPr lang="en-US" sz="1300" dirty="0" err="1"/>
              <a:t>adam</a:t>
            </a:r>
            <a:endParaRPr lang="en-US" sz="1300" dirty="0"/>
          </a:p>
        </p:txBody>
      </p:sp>
      <p:grpSp>
        <p:nvGrpSpPr>
          <p:cNvPr id="29" name="Google Shape;5891;p52">
            <a:extLst>
              <a:ext uri="{FF2B5EF4-FFF2-40B4-BE49-F238E27FC236}">
                <a16:creationId xmlns:a16="http://schemas.microsoft.com/office/drawing/2014/main" id="{1F549F52-68F8-836F-553A-F51A5A6D54F3}"/>
              </a:ext>
            </a:extLst>
          </p:cNvPr>
          <p:cNvGrpSpPr/>
          <p:nvPr/>
        </p:nvGrpSpPr>
        <p:grpSpPr>
          <a:xfrm>
            <a:off x="3919585" y="2056085"/>
            <a:ext cx="339306" cy="339253"/>
            <a:chOff x="2685825" y="840375"/>
            <a:chExt cx="481900" cy="481825"/>
          </a:xfrm>
          <a:solidFill>
            <a:schemeClr val="accent2">
              <a:lumMod val="75000"/>
            </a:schemeClr>
          </a:solidFill>
        </p:grpSpPr>
        <p:sp>
          <p:nvSpPr>
            <p:cNvPr id="27" name="Google Shape;5892;p52">
              <a:extLst>
                <a:ext uri="{FF2B5EF4-FFF2-40B4-BE49-F238E27FC236}">
                  <a16:creationId xmlns:a16="http://schemas.microsoft.com/office/drawing/2014/main" id="{B44DC63A-C7B6-99B4-2367-09ADE568D4AD}"/>
                </a:ext>
              </a:extLst>
            </p:cNvPr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" name="Google Shape;5893;p52">
              <a:extLst>
                <a:ext uri="{FF2B5EF4-FFF2-40B4-BE49-F238E27FC236}">
                  <a16:creationId xmlns:a16="http://schemas.microsoft.com/office/drawing/2014/main" id="{37D4A4C0-F091-ABC8-81CD-10F2104C420C}"/>
                </a:ext>
              </a:extLst>
            </p:cNvPr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4" name="Google Shape;614;p31"/>
          <p:cNvCxnSpPr>
            <a:cxnSpLocks/>
          </p:cNvCxnSpPr>
          <p:nvPr/>
        </p:nvCxnSpPr>
        <p:spPr>
          <a:xfrm>
            <a:off x="0" y="575655"/>
            <a:ext cx="367731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Τίτλος 5">
            <a:extLst>
              <a:ext uri="{FF2B5EF4-FFF2-40B4-BE49-F238E27FC236}">
                <a16:creationId xmlns:a16="http://schemas.microsoft.com/office/drawing/2014/main" id="{0DC514AF-14E1-D8D0-F035-7304B4DBE15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047356" cy="655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l"/>
            <a:r>
              <a:rPr lang="el-GR" dirty="0"/>
              <a:t>ΑΡΧΙΤΕΚΤΟΝΙΚΕΣ ΜΕΤΑ ΤΑ </a:t>
            </a:r>
            <a:r>
              <a:rPr lang="en-US" dirty="0"/>
              <a:t>PRETRAINED MODEL</a:t>
            </a:r>
            <a:endParaRPr lang="el-GR" dirty="0"/>
          </a:p>
        </p:txBody>
      </p:sp>
      <p:sp>
        <p:nvSpPr>
          <p:cNvPr id="26" name="Google Shape;438;p28">
            <a:extLst>
              <a:ext uri="{FF2B5EF4-FFF2-40B4-BE49-F238E27FC236}">
                <a16:creationId xmlns:a16="http://schemas.microsoft.com/office/drawing/2014/main" id="{F64D55EE-BC57-C71B-F0BF-62A3537E7857}"/>
              </a:ext>
            </a:extLst>
          </p:cNvPr>
          <p:cNvSpPr/>
          <p:nvPr/>
        </p:nvSpPr>
        <p:spPr>
          <a:xfrm>
            <a:off x="4572000" y="4274485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402;p28">
            <a:extLst>
              <a:ext uri="{FF2B5EF4-FFF2-40B4-BE49-F238E27FC236}">
                <a16:creationId xmlns:a16="http://schemas.microsoft.com/office/drawing/2014/main" id="{CC9025AD-A70E-A3E2-79FC-75BED5B4DB87}"/>
              </a:ext>
            </a:extLst>
          </p:cNvPr>
          <p:cNvSpPr/>
          <p:nvPr/>
        </p:nvSpPr>
        <p:spPr>
          <a:xfrm>
            <a:off x="490296" y="1333897"/>
            <a:ext cx="3561313" cy="539508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GlobalAveragePooling2D()</a:t>
            </a:r>
          </a:p>
        </p:txBody>
      </p:sp>
      <p:sp>
        <p:nvSpPr>
          <p:cNvPr id="37" name="Google Shape;402;p28">
            <a:extLst>
              <a:ext uri="{FF2B5EF4-FFF2-40B4-BE49-F238E27FC236}">
                <a16:creationId xmlns:a16="http://schemas.microsoft.com/office/drawing/2014/main" id="{5D720858-5685-DA30-1B44-E423F310FFBB}"/>
              </a:ext>
            </a:extLst>
          </p:cNvPr>
          <p:cNvSpPr/>
          <p:nvPr/>
        </p:nvSpPr>
        <p:spPr>
          <a:xfrm>
            <a:off x="683076" y="2381250"/>
            <a:ext cx="2944279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Dense(</a:t>
            </a:r>
            <a:r>
              <a:rPr lang="fr-FR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1024</a:t>
            </a:r>
            <a:r>
              <a:rPr lang="fr-FR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activation=</a:t>
            </a:r>
            <a:r>
              <a:rPr lang="fr-FR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'relu'</a:t>
            </a:r>
            <a:r>
              <a:rPr lang="fr-FR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4AC3164-A11A-5B9B-E5C8-6F3F6E8770A1}"/>
              </a:ext>
            </a:extLst>
          </p:cNvPr>
          <p:cNvSpPr txBox="1"/>
          <p:nvPr/>
        </p:nvSpPr>
        <p:spPr>
          <a:xfrm>
            <a:off x="2984361" y="3751265"/>
            <a:ext cx="307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FFFF00"/>
                </a:solidFill>
                <a:effectLst/>
                <a:latin typeface="Courier New" panose="02070309020205020404" pitchFamily="49" charset="0"/>
              </a:rPr>
              <a:t>Dense(3, activation='</a:t>
            </a:r>
            <a:r>
              <a:rPr lang="en-US" b="0" dirty="0" err="1">
                <a:solidFill>
                  <a:srgbClr val="FFFF00"/>
                </a:solidFill>
                <a:effectLst/>
                <a:latin typeface="Courier New" panose="02070309020205020404" pitchFamily="49" charset="0"/>
              </a:rPr>
              <a:t>softmax</a:t>
            </a:r>
            <a:r>
              <a:rPr lang="en-US" b="0" dirty="0">
                <a:solidFill>
                  <a:srgbClr val="FFFF00"/>
                </a:solidFill>
                <a:effectLst/>
                <a:latin typeface="Courier New" panose="02070309020205020404" pitchFamily="49" charset="0"/>
              </a:rPr>
              <a:t>'))</a:t>
            </a:r>
          </a:p>
        </p:txBody>
      </p:sp>
      <p:sp>
        <p:nvSpPr>
          <p:cNvPr id="44" name="Google Shape;446;p29">
            <a:extLst>
              <a:ext uri="{FF2B5EF4-FFF2-40B4-BE49-F238E27FC236}">
                <a16:creationId xmlns:a16="http://schemas.microsoft.com/office/drawing/2014/main" id="{6DB500C2-3BF6-22AD-1F14-517635A58064}"/>
              </a:ext>
            </a:extLst>
          </p:cNvPr>
          <p:cNvSpPr/>
          <p:nvPr/>
        </p:nvSpPr>
        <p:spPr>
          <a:xfrm rot="10800000">
            <a:off x="4580689" y="1427238"/>
            <a:ext cx="4073015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46;p29">
            <a:extLst>
              <a:ext uri="{FF2B5EF4-FFF2-40B4-BE49-F238E27FC236}">
                <a16:creationId xmlns:a16="http://schemas.microsoft.com/office/drawing/2014/main" id="{581D10E1-7198-7B02-A66E-DF5C45D67D9E}"/>
              </a:ext>
            </a:extLst>
          </p:cNvPr>
          <p:cNvSpPr/>
          <p:nvPr/>
        </p:nvSpPr>
        <p:spPr>
          <a:xfrm rot="10800000">
            <a:off x="4731114" y="3042380"/>
            <a:ext cx="3772164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002D0A-846E-E223-494A-0051C1C278EC}"/>
              </a:ext>
            </a:extLst>
          </p:cNvPr>
          <p:cNvSpPr txBox="1"/>
          <p:nvPr/>
        </p:nvSpPr>
        <p:spPr>
          <a:xfrm>
            <a:off x="7028716" y="1463849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Flatten</a:t>
            </a:r>
            <a:endParaRPr lang="el-GR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D91D204-9C99-89E8-779C-D7F9101E2418}"/>
              </a:ext>
            </a:extLst>
          </p:cNvPr>
          <p:cNvSpPr txBox="1"/>
          <p:nvPr/>
        </p:nvSpPr>
        <p:spPr>
          <a:xfrm>
            <a:off x="7033341" y="3027909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Drop out(0.5)</a:t>
            </a:r>
            <a:endParaRPr lang="el-G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EEE05F-E551-37C0-1955-F7C1E557A903}"/>
              </a:ext>
            </a:extLst>
          </p:cNvPr>
          <p:cNvSpPr txBox="1"/>
          <p:nvPr/>
        </p:nvSpPr>
        <p:spPr>
          <a:xfrm>
            <a:off x="6576053" y="2157063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Flatten</a:t>
            </a:r>
            <a:endParaRPr lang="el-GR" dirty="0"/>
          </a:p>
        </p:txBody>
      </p:sp>
      <p:sp>
        <p:nvSpPr>
          <p:cNvPr id="4" name="Google Shape;446;p29">
            <a:extLst>
              <a:ext uri="{FF2B5EF4-FFF2-40B4-BE49-F238E27FC236}">
                <a16:creationId xmlns:a16="http://schemas.microsoft.com/office/drawing/2014/main" id="{3464346A-B5BE-3921-EF90-E727B82743B4}"/>
              </a:ext>
            </a:extLst>
          </p:cNvPr>
          <p:cNvSpPr/>
          <p:nvPr/>
        </p:nvSpPr>
        <p:spPr>
          <a:xfrm rot="10800000">
            <a:off x="4660075" y="2203694"/>
            <a:ext cx="4073015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BD24B9-A981-9F34-6021-5C52375A00BD}"/>
              </a:ext>
            </a:extLst>
          </p:cNvPr>
          <p:cNvSpPr txBox="1"/>
          <p:nvPr/>
        </p:nvSpPr>
        <p:spPr>
          <a:xfrm>
            <a:off x="7003285" y="2240306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Dense(256,’relu’)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886673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380;p27">
            <a:extLst>
              <a:ext uri="{FF2B5EF4-FFF2-40B4-BE49-F238E27FC236}">
                <a16:creationId xmlns:a16="http://schemas.microsoft.com/office/drawing/2014/main" id="{BB91FD79-E514-9677-B0A8-5BE42982EBCC}"/>
              </a:ext>
            </a:extLst>
          </p:cNvPr>
          <p:cNvSpPr/>
          <p:nvPr/>
        </p:nvSpPr>
        <p:spPr>
          <a:xfrm>
            <a:off x="4552656" y="3545742"/>
            <a:ext cx="1157940" cy="1175223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" name="Google Shape;379;p27">
            <a:extLst>
              <a:ext uri="{FF2B5EF4-FFF2-40B4-BE49-F238E27FC236}">
                <a16:creationId xmlns:a16="http://schemas.microsoft.com/office/drawing/2014/main" id="{14ACB415-339A-5383-4AEC-50AAA343ACD3}"/>
              </a:ext>
            </a:extLst>
          </p:cNvPr>
          <p:cNvSpPr/>
          <p:nvPr/>
        </p:nvSpPr>
        <p:spPr>
          <a:xfrm>
            <a:off x="2433119" y="956475"/>
            <a:ext cx="2625151" cy="2643391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05" name="Google Shape;605;p31"/>
          <p:cNvSpPr txBox="1">
            <a:spLocks noGrp="1"/>
          </p:cNvSpPr>
          <p:nvPr>
            <p:ph type="ctrTitle"/>
          </p:nvPr>
        </p:nvSpPr>
        <p:spPr>
          <a:xfrm>
            <a:off x="217985" y="103876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VGG16</a:t>
            </a:r>
            <a:endParaRPr dirty="0"/>
          </a:p>
        </p:txBody>
      </p:sp>
      <p:cxnSp>
        <p:nvCxnSpPr>
          <p:cNvPr id="614" name="Google Shape;614;p31"/>
          <p:cNvCxnSpPr>
            <a:cxnSpLocks/>
          </p:cNvCxnSpPr>
          <p:nvPr/>
        </p:nvCxnSpPr>
        <p:spPr>
          <a:xfrm>
            <a:off x="217985" y="606222"/>
            <a:ext cx="892601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436;p28">
            <a:extLst>
              <a:ext uri="{FF2B5EF4-FFF2-40B4-BE49-F238E27FC236}">
                <a16:creationId xmlns:a16="http://schemas.microsoft.com/office/drawing/2014/main" id="{7719204B-CF13-D2CE-85C9-BC1EF01861E2}"/>
              </a:ext>
            </a:extLst>
          </p:cNvPr>
          <p:cNvSpPr/>
          <p:nvPr/>
        </p:nvSpPr>
        <p:spPr>
          <a:xfrm>
            <a:off x="340327" y="739581"/>
            <a:ext cx="3314949" cy="4403919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438;p28">
            <a:extLst>
              <a:ext uri="{FF2B5EF4-FFF2-40B4-BE49-F238E27FC236}">
                <a16:creationId xmlns:a16="http://schemas.microsoft.com/office/drawing/2014/main" id="{2ECDDCEF-9ADF-14BD-728B-28B72B0FB9DD}"/>
              </a:ext>
            </a:extLst>
          </p:cNvPr>
          <p:cNvSpPr/>
          <p:nvPr/>
        </p:nvSpPr>
        <p:spPr>
          <a:xfrm flipH="1">
            <a:off x="1908831" y="4990803"/>
            <a:ext cx="53327" cy="45719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437;p28">
            <a:extLst>
              <a:ext uri="{FF2B5EF4-FFF2-40B4-BE49-F238E27FC236}">
                <a16:creationId xmlns:a16="http://schemas.microsoft.com/office/drawing/2014/main" id="{26E02DD8-C62C-2CF9-C69F-B4C77F26147E}"/>
              </a:ext>
            </a:extLst>
          </p:cNvPr>
          <p:cNvSpPr/>
          <p:nvPr/>
        </p:nvSpPr>
        <p:spPr>
          <a:xfrm>
            <a:off x="561943" y="851842"/>
            <a:ext cx="2871716" cy="4034302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" name="Εικόνα 23">
            <a:extLst>
              <a:ext uri="{FF2B5EF4-FFF2-40B4-BE49-F238E27FC236}">
                <a16:creationId xmlns:a16="http://schemas.microsoft.com/office/drawing/2014/main" id="{ACD1FA6B-48DF-E285-3372-E64136D56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081" y="2146564"/>
            <a:ext cx="2919073" cy="2730872"/>
          </a:xfrm>
          <a:prstGeom prst="rect">
            <a:avLst/>
          </a:prstGeom>
        </p:spPr>
      </p:pic>
      <p:sp>
        <p:nvSpPr>
          <p:cNvPr id="33" name="Google Shape;438;p28">
            <a:extLst>
              <a:ext uri="{FF2B5EF4-FFF2-40B4-BE49-F238E27FC236}">
                <a16:creationId xmlns:a16="http://schemas.microsoft.com/office/drawing/2014/main" id="{6C9AD804-E2AD-D62F-BCD0-DBB2D1BE58F3}"/>
              </a:ext>
            </a:extLst>
          </p:cNvPr>
          <p:cNvSpPr/>
          <p:nvPr/>
        </p:nvSpPr>
        <p:spPr>
          <a:xfrm>
            <a:off x="1890032" y="4956979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" name="Εικόνα 22">
            <a:extLst>
              <a:ext uri="{FF2B5EF4-FFF2-40B4-BE49-F238E27FC236}">
                <a16:creationId xmlns:a16="http://schemas.microsoft.com/office/drawing/2014/main" id="{88F1F3E0-0F55-C653-936E-158CF0A65B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224" y="1299912"/>
            <a:ext cx="2908354" cy="93167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61751B47-DBA2-24A4-FDBC-34094DDC4437}"/>
              </a:ext>
            </a:extLst>
          </p:cNvPr>
          <p:cNvSpPr txBox="1"/>
          <p:nvPr/>
        </p:nvSpPr>
        <p:spPr>
          <a:xfrm>
            <a:off x="788486" y="912592"/>
            <a:ext cx="2866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Unfreeze </a:t>
            </a:r>
            <a:r>
              <a:rPr lang="el-GR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το τελευταίο </a:t>
            </a:r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layer</a:t>
            </a:r>
            <a:endParaRPr lang="el-GR" dirty="0"/>
          </a:p>
        </p:txBody>
      </p:sp>
      <p:sp>
        <p:nvSpPr>
          <p:cNvPr id="36" name="Google Shape;436;p28">
            <a:extLst>
              <a:ext uri="{FF2B5EF4-FFF2-40B4-BE49-F238E27FC236}">
                <a16:creationId xmlns:a16="http://schemas.microsoft.com/office/drawing/2014/main" id="{04BC2B5B-7BFE-CCC3-996F-C0E7E9E1E774}"/>
              </a:ext>
            </a:extLst>
          </p:cNvPr>
          <p:cNvSpPr/>
          <p:nvPr/>
        </p:nvSpPr>
        <p:spPr>
          <a:xfrm>
            <a:off x="5204981" y="712146"/>
            <a:ext cx="3314949" cy="4403919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437;p28">
            <a:extLst>
              <a:ext uri="{FF2B5EF4-FFF2-40B4-BE49-F238E27FC236}">
                <a16:creationId xmlns:a16="http://schemas.microsoft.com/office/drawing/2014/main" id="{96871C1A-82D8-0670-3B75-09D5FB2D6AD3}"/>
              </a:ext>
            </a:extLst>
          </p:cNvPr>
          <p:cNvSpPr/>
          <p:nvPr/>
        </p:nvSpPr>
        <p:spPr>
          <a:xfrm>
            <a:off x="5426597" y="854725"/>
            <a:ext cx="2871716" cy="4034302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38;p28">
            <a:extLst>
              <a:ext uri="{FF2B5EF4-FFF2-40B4-BE49-F238E27FC236}">
                <a16:creationId xmlns:a16="http://schemas.microsoft.com/office/drawing/2014/main" id="{2A34BA87-4BDC-F216-3964-2F8229B12106}"/>
              </a:ext>
            </a:extLst>
          </p:cNvPr>
          <p:cNvSpPr/>
          <p:nvPr/>
        </p:nvSpPr>
        <p:spPr>
          <a:xfrm rot="16200000" flipV="1">
            <a:off x="6905166" y="4921697"/>
            <a:ext cx="161211" cy="138211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84D754-5139-3720-5BB6-90F5F6519DF4}"/>
              </a:ext>
            </a:extLst>
          </p:cNvPr>
          <p:cNvSpPr txBox="1"/>
          <p:nvPr/>
        </p:nvSpPr>
        <p:spPr>
          <a:xfrm>
            <a:off x="5621482" y="912591"/>
            <a:ext cx="2866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Unfreeze </a:t>
            </a:r>
            <a:r>
              <a:rPr lang="el-GR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όλα τα </a:t>
            </a:r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layers</a:t>
            </a:r>
            <a:endParaRPr lang="el-GR" dirty="0"/>
          </a:p>
        </p:txBody>
      </p:sp>
      <p:pic>
        <p:nvPicPr>
          <p:cNvPr id="2" name="Εικόνα 2">
            <a:extLst>
              <a:ext uri="{FF2B5EF4-FFF2-40B4-BE49-F238E27FC236}">
                <a16:creationId xmlns:a16="http://schemas.microsoft.com/office/drawing/2014/main" id="{F2427D14-9CB1-6096-8405-3067D7709C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1604" y="1389522"/>
            <a:ext cx="2650124" cy="333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89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1"/>
          <p:cNvSpPr txBox="1">
            <a:spLocks noGrp="1"/>
          </p:cNvSpPr>
          <p:nvPr>
            <p:ph type="ctrTitle"/>
          </p:nvPr>
        </p:nvSpPr>
        <p:spPr>
          <a:xfrm>
            <a:off x="-2536903" y="-97538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Inception </a:t>
            </a:r>
            <a:endParaRPr dirty="0"/>
          </a:p>
        </p:txBody>
      </p:sp>
      <p:cxnSp>
        <p:nvCxnSpPr>
          <p:cNvPr id="614" name="Google Shape;614;p31"/>
          <p:cNvCxnSpPr>
            <a:cxnSpLocks/>
          </p:cNvCxnSpPr>
          <p:nvPr/>
        </p:nvCxnSpPr>
        <p:spPr>
          <a:xfrm>
            <a:off x="-230803" y="397715"/>
            <a:ext cx="350330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419;p28">
            <a:extLst>
              <a:ext uri="{FF2B5EF4-FFF2-40B4-BE49-F238E27FC236}">
                <a16:creationId xmlns:a16="http://schemas.microsoft.com/office/drawing/2014/main" id="{DD64B8F6-0522-6AF5-D92B-75A81A72287A}"/>
              </a:ext>
            </a:extLst>
          </p:cNvPr>
          <p:cNvSpPr/>
          <p:nvPr/>
        </p:nvSpPr>
        <p:spPr>
          <a:xfrm>
            <a:off x="94784" y="625523"/>
            <a:ext cx="4477216" cy="2691642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94;p29">
            <a:extLst>
              <a:ext uri="{FF2B5EF4-FFF2-40B4-BE49-F238E27FC236}">
                <a16:creationId xmlns:a16="http://schemas.microsoft.com/office/drawing/2014/main" id="{A55F970D-E0EB-D4D6-9DE8-20731C192E7A}"/>
              </a:ext>
            </a:extLst>
          </p:cNvPr>
          <p:cNvSpPr/>
          <p:nvPr/>
        </p:nvSpPr>
        <p:spPr>
          <a:xfrm rot="10800000" flipV="1">
            <a:off x="-40751" y="3150100"/>
            <a:ext cx="4748285" cy="334127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93;p29">
            <a:extLst>
              <a:ext uri="{FF2B5EF4-FFF2-40B4-BE49-F238E27FC236}">
                <a16:creationId xmlns:a16="http://schemas.microsoft.com/office/drawing/2014/main" id="{6E818999-6EA8-2148-2969-09DAD5395C94}"/>
              </a:ext>
            </a:extLst>
          </p:cNvPr>
          <p:cNvSpPr/>
          <p:nvPr/>
        </p:nvSpPr>
        <p:spPr>
          <a:xfrm>
            <a:off x="200928" y="820693"/>
            <a:ext cx="4264926" cy="2424195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95;p29">
            <a:extLst>
              <a:ext uri="{FF2B5EF4-FFF2-40B4-BE49-F238E27FC236}">
                <a16:creationId xmlns:a16="http://schemas.microsoft.com/office/drawing/2014/main" id="{E4F43351-A29C-838D-7DC3-5CE4F2FF3EFD}"/>
              </a:ext>
            </a:extLst>
          </p:cNvPr>
          <p:cNvSpPr/>
          <p:nvPr/>
        </p:nvSpPr>
        <p:spPr>
          <a:xfrm>
            <a:off x="2100998" y="3209134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Εικόνα 10">
            <a:extLst>
              <a:ext uri="{FF2B5EF4-FFF2-40B4-BE49-F238E27FC236}">
                <a16:creationId xmlns:a16="http://schemas.microsoft.com/office/drawing/2014/main" id="{AA358359-F5F2-1F98-E0B9-3D9E3AAF7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527" y="869961"/>
            <a:ext cx="1637560" cy="949740"/>
          </a:xfrm>
          <a:prstGeom prst="rect">
            <a:avLst/>
          </a:prstGeom>
        </p:spPr>
      </p:pic>
      <p:pic>
        <p:nvPicPr>
          <p:cNvPr id="11" name="Εικόνα 11">
            <a:extLst>
              <a:ext uri="{FF2B5EF4-FFF2-40B4-BE49-F238E27FC236}">
                <a16:creationId xmlns:a16="http://schemas.microsoft.com/office/drawing/2014/main" id="{AA357DED-7EC2-CD89-5A90-4DD47A7AD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284" y="913730"/>
            <a:ext cx="2389476" cy="2251634"/>
          </a:xfrm>
          <a:prstGeom prst="rect">
            <a:avLst/>
          </a:prstGeom>
        </p:spPr>
      </p:pic>
      <p:pic>
        <p:nvPicPr>
          <p:cNvPr id="12" name="Εικόνα 12">
            <a:extLst>
              <a:ext uri="{FF2B5EF4-FFF2-40B4-BE49-F238E27FC236}">
                <a16:creationId xmlns:a16="http://schemas.microsoft.com/office/drawing/2014/main" id="{03B0E9D5-A967-8BA4-9713-2A5862880E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3819" y="1891976"/>
            <a:ext cx="1714831" cy="1252166"/>
          </a:xfrm>
          <a:prstGeom prst="rect">
            <a:avLst/>
          </a:prstGeom>
        </p:spPr>
      </p:pic>
      <p:sp>
        <p:nvSpPr>
          <p:cNvPr id="18" name="Google Shape;464;p29">
            <a:extLst>
              <a:ext uri="{FF2B5EF4-FFF2-40B4-BE49-F238E27FC236}">
                <a16:creationId xmlns:a16="http://schemas.microsoft.com/office/drawing/2014/main" id="{A48D9742-A784-F3D8-1D00-4B8048BBB722}"/>
              </a:ext>
            </a:extLst>
          </p:cNvPr>
          <p:cNvSpPr/>
          <p:nvPr/>
        </p:nvSpPr>
        <p:spPr>
          <a:xfrm>
            <a:off x="662839" y="651445"/>
            <a:ext cx="3473790" cy="14332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9F986C-7BC4-FAC3-32B5-018193D0A665}"/>
              </a:ext>
            </a:extLst>
          </p:cNvPr>
          <p:cNvSpPr txBox="1"/>
          <p:nvPr/>
        </p:nvSpPr>
        <p:spPr>
          <a:xfrm>
            <a:off x="4852727" y="2142129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l-GR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F30531-366E-08E0-1FAD-263B817B6BF0}"/>
              </a:ext>
            </a:extLst>
          </p:cNvPr>
          <p:cNvSpPr txBox="1"/>
          <p:nvPr/>
        </p:nvSpPr>
        <p:spPr>
          <a:xfrm>
            <a:off x="1769216" y="556226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i="1" dirty="0">
                <a:solidFill>
                  <a:schemeClr val="bg1"/>
                </a:solidFill>
              </a:rPr>
              <a:t>Inception1layer</a:t>
            </a:r>
            <a:endParaRPr lang="el-GR" i="1" dirty="0">
              <a:solidFill>
                <a:schemeClr val="bg1"/>
              </a:solidFill>
            </a:endParaRPr>
          </a:p>
        </p:txBody>
      </p:sp>
      <p:sp>
        <p:nvSpPr>
          <p:cNvPr id="13" name="Google Shape;525;p29">
            <a:extLst>
              <a:ext uri="{FF2B5EF4-FFF2-40B4-BE49-F238E27FC236}">
                <a16:creationId xmlns:a16="http://schemas.microsoft.com/office/drawing/2014/main" id="{655C47D9-DAE8-194F-5037-A9DC96DF6894}"/>
              </a:ext>
            </a:extLst>
          </p:cNvPr>
          <p:cNvSpPr/>
          <p:nvPr/>
        </p:nvSpPr>
        <p:spPr>
          <a:xfrm rot="5400000">
            <a:off x="4224478" y="962688"/>
            <a:ext cx="3460393" cy="2289569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26;p29">
            <a:extLst>
              <a:ext uri="{FF2B5EF4-FFF2-40B4-BE49-F238E27FC236}">
                <a16:creationId xmlns:a16="http://schemas.microsoft.com/office/drawing/2014/main" id="{FC2DF77C-9EC0-B3E1-F830-D73CD747BD82}"/>
              </a:ext>
            </a:extLst>
          </p:cNvPr>
          <p:cNvSpPr/>
          <p:nvPr/>
        </p:nvSpPr>
        <p:spPr>
          <a:xfrm rot="5400000">
            <a:off x="4479938" y="1077812"/>
            <a:ext cx="2977302" cy="2059320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38;p28">
            <a:extLst>
              <a:ext uri="{FF2B5EF4-FFF2-40B4-BE49-F238E27FC236}">
                <a16:creationId xmlns:a16="http://schemas.microsoft.com/office/drawing/2014/main" id="{03B42788-6B3D-D3AF-FCAB-80412D49F839}"/>
              </a:ext>
            </a:extLst>
          </p:cNvPr>
          <p:cNvSpPr/>
          <p:nvPr/>
        </p:nvSpPr>
        <p:spPr>
          <a:xfrm>
            <a:off x="5861894" y="3620596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Εικόνα 21">
            <a:extLst>
              <a:ext uri="{FF2B5EF4-FFF2-40B4-BE49-F238E27FC236}">
                <a16:creationId xmlns:a16="http://schemas.microsoft.com/office/drawing/2014/main" id="{ED852273-494B-CC8B-DE1D-FAB3E1F61A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5816" y="1685923"/>
            <a:ext cx="1886283" cy="1876686"/>
          </a:xfrm>
          <a:prstGeom prst="rect">
            <a:avLst/>
          </a:prstGeom>
        </p:spPr>
      </p:pic>
      <p:pic>
        <p:nvPicPr>
          <p:cNvPr id="22" name="Εικόνα 22">
            <a:extLst>
              <a:ext uri="{FF2B5EF4-FFF2-40B4-BE49-F238E27FC236}">
                <a16:creationId xmlns:a16="http://schemas.microsoft.com/office/drawing/2014/main" id="{DC363EB3-68BF-54CB-855E-246AE9659C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5816" y="646162"/>
            <a:ext cx="1886283" cy="1060897"/>
          </a:xfrm>
          <a:prstGeom prst="rect">
            <a:avLst/>
          </a:prstGeom>
        </p:spPr>
      </p:pic>
      <p:sp>
        <p:nvSpPr>
          <p:cNvPr id="24" name="Google Shape;464;p29">
            <a:extLst>
              <a:ext uri="{FF2B5EF4-FFF2-40B4-BE49-F238E27FC236}">
                <a16:creationId xmlns:a16="http://schemas.microsoft.com/office/drawing/2014/main" id="{146DCF45-2924-D9D7-1081-D5BB0C915137}"/>
              </a:ext>
            </a:extLst>
          </p:cNvPr>
          <p:cNvSpPr/>
          <p:nvPr/>
        </p:nvSpPr>
        <p:spPr>
          <a:xfrm>
            <a:off x="4925013" y="438347"/>
            <a:ext cx="2059320" cy="156001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CF2208E-DFC6-D8B8-B321-0380A5A4B5AE}"/>
              </a:ext>
            </a:extLst>
          </p:cNvPr>
          <p:cNvSpPr txBox="1"/>
          <p:nvPr/>
        </p:nvSpPr>
        <p:spPr>
          <a:xfrm>
            <a:off x="5172856" y="367410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i="1" dirty="0">
                <a:solidFill>
                  <a:schemeClr val="bg1"/>
                </a:solidFill>
              </a:rPr>
              <a:t>Inception2layers</a:t>
            </a:r>
            <a:endParaRPr lang="el-GR" i="1" dirty="0">
              <a:solidFill>
                <a:schemeClr val="bg1"/>
              </a:solidFill>
            </a:endParaRPr>
          </a:p>
        </p:txBody>
      </p:sp>
      <p:sp>
        <p:nvSpPr>
          <p:cNvPr id="28" name="Google Shape;525;p29">
            <a:extLst>
              <a:ext uri="{FF2B5EF4-FFF2-40B4-BE49-F238E27FC236}">
                <a16:creationId xmlns:a16="http://schemas.microsoft.com/office/drawing/2014/main" id="{30987FC3-DFD1-1B6C-0D3B-3248054A92EE}"/>
              </a:ext>
            </a:extLst>
          </p:cNvPr>
          <p:cNvSpPr/>
          <p:nvPr/>
        </p:nvSpPr>
        <p:spPr>
          <a:xfrm>
            <a:off x="-2220" y="3527997"/>
            <a:ext cx="5146643" cy="1767535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526;p29">
            <a:extLst>
              <a:ext uri="{FF2B5EF4-FFF2-40B4-BE49-F238E27FC236}">
                <a16:creationId xmlns:a16="http://schemas.microsoft.com/office/drawing/2014/main" id="{CE4E55BB-CCCD-01C7-2472-FB92D84BC59A}"/>
              </a:ext>
            </a:extLst>
          </p:cNvPr>
          <p:cNvSpPr/>
          <p:nvPr/>
        </p:nvSpPr>
        <p:spPr>
          <a:xfrm>
            <a:off x="148249" y="3562608"/>
            <a:ext cx="4658234" cy="1666581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438;p28">
            <a:extLst>
              <a:ext uri="{FF2B5EF4-FFF2-40B4-BE49-F238E27FC236}">
                <a16:creationId xmlns:a16="http://schemas.microsoft.com/office/drawing/2014/main" id="{802A6B7E-BD82-B4CC-D969-7D6A8D27D693}"/>
              </a:ext>
            </a:extLst>
          </p:cNvPr>
          <p:cNvSpPr/>
          <p:nvPr/>
        </p:nvSpPr>
        <p:spPr>
          <a:xfrm>
            <a:off x="4854507" y="4352388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Εικόνα 33">
            <a:extLst>
              <a:ext uri="{FF2B5EF4-FFF2-40B4-BE49-F238E27FC236}">
                <a16:creationId xmlns:a16="http://schemas.microsoft.com/office/drawing/2014/main" id="{7E740B83-CFB8-DA61-30E0-122135D865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731" y="3649326"/>
            <a:ext cx="1908817" cy="1485900"/>
          </a:xfrm>
          <a:prstGeom prst="rect">
            <a:avLst/>
          </a:prstGeom>
        </p:spPr>
      </p:pic>
      <p:pic>
        <p:nvPicPr>
          <p:cNvPr id="34" name="Εικόνα 34">
            <a:extLst>
              <a:ext uri="{FF2B5EF4-FFF2-40B4-BE49-F238E27FC236}">
                <a16:creationId xmlns:a16="http://schemas.microsoft.com/office/drawing/2014/main" id="{45576CDF-716C-7089-5F92-785B369176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15334" y="3619243"/>
            <a:ext cx="2519745" cy="1515983"/>
          </a:xfrm>
          <a:prstGeom prst="rect">
            <a:avLst/>
          </a:prstGeom>
        </p:spPr>
      </p:pic>
      <p:cxnSp>
        <p:nvCxnSpPr>
          <p:cNvPr id="35" name="Ευθύγραμμο βέλος σύνδεσης 34">
            <a:extLst>
              <a:ext uri="{FF2B5EF4-FFF2-40B4-BE49-F238E27FC236}">
                <a16:creationId xmlns:a16="http://schemas.microsoft.com/office/drawing/2014/main" id="{BBB981E7-A664-773D-B32C-F69ABF105D1A}"/>
              </a:ext>
            </a:extLst>
          </p:cNvPr>
          <p:cNvCxnSpPr>
            <a:cxnSpLocks/>
          </p:cNvCxnSpPr>
          <p:nvPr/>
        </p:nvCxnSpPr>
        <p:spPr>
          <a:xfrm flipH="1" flipV="1">
            <a:off x="4925013" y="4129519"/>
            <a:ext cx="515136" cy="423063"/>
          </a:xfrm>
          <a:prstGeom prst="straightConnector1">
            <a:avLst/>
          </a:prstGeom>
          <a:ln>
            <a:solidFill>
              <a:schemeClr val="tx1">
                <a:lumMod val="10000"/>
                <a:lumOff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8D8201-BACB-C885-4E50-F1F96F9F8E59}"/>
              </a:ext>
            </a:extLst>
          </p:cNvPr>
          <p:cNvSpPr txBox="1"/>
          <p:nvPr/>
        </p:nvSpPr>
        <p:spPr>
          <a:xfrm>
            <a:off x="5400996" y="4275147"/>
            <a:ext cx="1828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i="1" dirty="0">
                <a:solidFill>
                  <a:schemeClr val="bg1"/>
                </a:solidFill>
              </a:rPr>
              <a:t>Inception unfreeze all layers</a:t>
            </a:r>
            <a:endParaRPr lang="el-GR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705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79;p27">
            <a:extLst>
              <a:ext uri="{FF2B5EF4-FFF2-40B4-BE49-F238E27FC236}">
                <a16:creationId xmlns:a16="http://schemas.microsoft.com/office/drawing/2014/main" id="{D7062C9C-492A-4C3E-3FE8-A450B32438E5}"/>
              </a:ext>
            </a:extLst>
          </p:cNvPr>
          <p:cNvSpPr/>
          <p:nvPr/>
        </p:nvSpPr>
        <p:spPr>
          <a:xfrm>
            <a:off x="6586804" y="-94167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9" name="Τίτλος 8">
            <a:extLst>
              <a:ext uri="{FF2B5EF4-FFF2-40B4-BE49-F238E27FC236}">
                <a16:creationId xmlns:a16="http://schemas.microsoft.com/office/drawing/2014/main" id="{A006E47D-F59B-FDCB-576F-3DCCA13F77BD}"/>
              </a:ext>
            </a:extLst>
          </p:cNvPr>
          <p:cNvSpPr>
            <a:spLocks noGrp="1"/>
          </p:cNvSpPr>
          <p:nvPr>
            <p:ph type="ctrTitle" idx="4"/>
          </p:nvPr>
        </p:nvSpPr>
        <p:spPr>
          <a:xfrm>
            <a:off x="0" y="0"/>
            <a:ext cx="7833900" cy="606600"/>
          </a:xfrm>
        </p:spPr>
        <p:txBody>
          <a:bodyPr/>
          <a:lstStyle/>
          <a:p>
            <a:r>
              <a:rPr lang="el-GR" dirty="0"/>
              <a:t>ΚΑΙΝΟΥΡΓΙΟ ΜΟΝΤΕΛΟ</a:t>
            </a:r>
          </a:p>
        </p:txBody>
      </p:sp>
      <p:cxnSp>
        <p:nvCxnSpPr>
          <p:cNvPr id="11" name="Google Shape;298;p26">
            <a:extLst>
              <a:ext uri="{FF2B5EF4-FFF2-40B4-BE49-F238E27FC236}">
                <a16:creationId xmlns:a16="http://schemas.microsoft.com/office/drawing/2014/main" id="{0D698B6C-84E1-899C-EA57-4FE163C8F484}"/>
              </a:ext>
            </a:extLst>
          </p:cNvPr>
          <p:cNvCxnSpPr>
            <a:cxnSpLocks/>
          </p:cNvCxnSpPr>
          <p:nvPr/>
        </p:nvCxnSpPr>
        <p:spPr>
          <a:xfrm>
            <a:off x="31129" y="550408"/>
            <a:ext cx="434752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1072;p38">
            <a:extLst>
              <a:ext uri="{FF2B5EF4-FFF2-40B4-BE49-F238E27FC236}">
                <a16:creationId xmlns:a16="http://schemas.microsoft.com/office/drawing/2014/main" id="{DDB40C3F-3A14-BD26-6C6D-BF23ABBA64DD}"/>
              </a:ext>
            </a:extLst>
          </p:cNvPr>
          <p:cNvCxnSpPr>
            <a:cxnSpLocks/>
          </p:cNvCxnSpPr>
          <p:nvPr/>
        </p:nvCxnSpPr>
        <p:spPr>
          <a:xfrm flipH="1">
            <a:off x="0" y="2653731"/>
            <a:ext cx="312761" cy="2489769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" name="Εικόνα 19">
            <a:extLst>
              <a:ext uri="{FF2B5EF4-FFF2-40B4-BE49-F238E27FC236}">
                <a16:creationId xmlns:a16="http://schemas.microsoft.com/office/drawing/2014/main" id="{8F0B0D42-8746-ECC3-858D-8C0D1FDCD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761" y="606600"/>
            <a:ext cx="2284104" cy="2900114"/>
          </a:xfrm>
          <a:prstGeom prst="rect">
            <a:avLst/>
          </a:prstGeom>
        </p:spPr>
      </p:pic>
      <p:cxnSp>
        <p:nvCxnSpPr>
          <p:cNvPr id="22" name="Google Shape;1070;p38">
            <a:extLst>
              <a:ext uri="{FF2B5EF4-FFF2-40B4-BE49-F238E27FC236}">
                <a16:creationId xmlns:a16="http://schemas.microsoft.com/office/drawing/2014/main" id="{7A3E43E4-3257-73C0-866F-E34DB03818A5}"/>
              </a:ext>
            </a:extLst>
          </p:cNvPr>
          <p:cNvCxnSpPr/>
          <p:nvPr/>
        </p:nvCxnSpPr>
        <p:spPr>
          <a:xfrm>
            <a:off x="2596865" y="777197"/>
            <a:ext cx="1600200" cy="5049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3" name="Εικόνα 23">
            <a:extLst>
              <a:ext uri="{FF2B5EF4-FFF2-40B4-BE49-F238E27FC236}">
                <a16:creationId xmlns:a16="http://schemas.microsoft.com/office/drawing/2014/main" id="{ECEC52DA-B3A8-D2D5-DD38-F2E8BA20B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3085" y="1282097"/>
            <a:ext cx="2547960" cy="1464670"/>
          </a:xfrm>
          <a:prstGeom prst="rect">
            <a:avLst/>
          </a:prstGeom>
        </p:spPr>
      </p:pic>
      <p:cxnSp>
        <p:nvCxnSpPr>
          <p:cNvPr id="25" name="Google Shape;1070;p38">
            <a:extLst>
              <a:ext uri="{FF2B5EF4-FFF2-40B4-BE49-F238E27FC236}">
                <a16:creationId xmlns:a16="http://schemas.microsoft.com/office/drawing/2014/main" id="{6F5CB8CC-E61D-093D-A457-E3CA8A8CC4C6}"/>
              </a:ext>
            </a:extLst>
          </p:cNvPr>
          <p:cNvCxnSpPr>
            <a:cxnSpLocks/>
          </p:cNvCxnSpPr>
          <p:nvPr/>
        </p:nvCxnSpPr>
        <p:spPr>
          <a:xfrm>
            <a:off x="2996915" y="2746767"/>
            <a:ext cx="519985" cy="759947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7" name="Εικόνα 27">
            <a:extLst>
              <a:ext uri="{FF2B5EF4-FFF2-40B4-BE49-F238E27FC236}">
                <a16:creationId xmlns:a16="http://schemas.microsoft.com/office/drawing/2014/main" id="{13265EFE-8A43-C605-7EEE-A995ACD926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6900" y="3126740"/>
            <a:ext cx="2311997" cy="1847233"/>
          </a:xfrm>
          <a:prstGeom prst="rect">
            <a:avLst/>
          </a:prstGeom>
        </p:spPr>
      </p:pic>
      <p:cxnSp>
        <p:nvCxnSpPr>
          <p:cNvPr id="29" name="Google Shape;1070;p38">
            <a:extLst>
              <a:ext uri="{FF2B5EF4-FFF2-40B4-BE49-F238E27FC236}">
                <a16:creationId xmlns:a16="http://schemas.microsoft.com/office/drawing/2014/main" id="{2A78FC34-D67D-7595-420F-FEBEF6EB7194}"/>
              </a:ext>
            </a:extLst>
          </p:cNvPr>
          <p:cNvCxnSpPr>
            <a:cxnSpLocks/>
          </p:cNvCxnSpPr>
          <p:nvPr/>
        </p:nvCxnSpPr>
        <p:spPr>
          <a:xfrm flipV="1">
            <a:off x="5828897" y="3573060"/>
            <a:ext cx="587446" cy="643495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2" name="Εικόνα 32">
            <a:extLst>
              <a:ext uri="{FF2B5EF4-FFF2-40B4-BE49-F238E27FC236}">
                <a16:creationId xmlns:a16="http://schemas.microsoft.com/office/drawing/2014/main" id="{B1297032-5F3C-5A97-2316-D3D138116D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6343" y="2450580"/>
            <a:ext cx="2547960" cy="1960626"/>
          </a:xfrm>
          <a:prstGeom prst="rect">
            <a:avLst/>
          </a:prstGeom>
        </p:spPr>
      </p:pic>
      <p:sp>
        <p:nvSpPr>
          <p:cNvPr id="36" name="Google Shape;378;p27">
            <a:extLst>
              <a:ext uri="{FF2B5EF4-FFF2-40B4-BE49-F238E27FC236}">
                <a16:creationId xmlns:a16="http://schemas.microsoft.com/office/drawing/2014/main" id="{C58B8C2E-DCBA-E266-FE2B-EB7939285E42}"/>
              </a:ext>
            </a:extLst>
          </p:cNvPr>
          <p:cNvSpPr/>
          <p:nvPr/>
        </p:nvSpPr>
        <p:spPr>
          <a:xfrm rot="3807495">
            <a:off x="2174366" y="3429199"/>
            <a:ext cx="1599699" cy="135449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0;p27">
            <a:extLst>
              <a:ext uri="{FF2B5EF4-FFF2-40B4-BE49-F238E27FC236}">
                <a16:creationId xmlns:a16="http://schemas.microsoft.com/office/drawing/2014/main" id="{98FC93AB-A370-34FC-BC9B-4F2E7460A265}"/>
              </a:ext>
            </a:extLst>
          </p:cNvPr>
          <p:cNvSpPr/>
          <p:nvPr/>
        </p:nvSpPr>
        <p:spPr>
          <a:xfrm>
            <a:off x="2540271" y="3562905"/>
            <a:ext cx="978100" cy="980727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311</Words>
  <Application>Microsoft Office PowerPoint</Application>
  <PresentationFormat>Προβολή στην οθόνη (16:9)</PresentationFormat>
  <Paragraphs>66</Paragraphs>
  <Slides>13</Slides>
  <Notes>13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10</vt:i4>
      </vt:variant>
      <vt:variant>
        <vt:lpstr>Θέμα</vt:lpstr>
      </vt:variant>
      <vt:variant>
        <vt:i4>3</vt:i4>
      </vt:variant>
      <vt:variant>
        <vt:lpstr>Τίτλοι διαφανειών</vt:lpstr>
      </vt:variant>
      <vt:variant>
        <vt:i4>13</vt:i4>
      </vt:variant>
    </vt:vector>
  </HeadingPairs>
  <TitlesOfParts>
    <vt:vector size="26" baseType="lpstr">
      <vt:lpstr>Didact Gothic</vt:lpstr>
      <vt:lpstr>Arial</vt:lpstr>
      <vt:lpstr>Proxima Nova Semibold</vt:lpstr>
      <vt:lpstr>Roboto Light</vt:lpstr>
      <vt:lpstr>Roboto Mono Thin</vt:lpstr>
      <vt:lpstr>Roboto Thin</vt:lpstr>
      <vt:lpstr>Proxima Nova</vt:lpstr>
      <vt:lpstr>Roboto Black</vt:lpstr>
      <vt:lpstr>Courier New</vt:lpstr>
      <vt:lpstr>Bree Serif</vt:lpstr>
      <vt:lpstr>WEB PROPOSAL</vt:lpstr>
      <vt:lpstr>SlidesGo Final Pages</vt:lpstr>
      <vt:lpstr>Slidesgo Final Pages</vt:lpstr>
      <vt:lpstr>ΜΗΧΑΝΙΚΗ ΜΑΘΗΣΗ ΣΕ ΠΟΛΥΜΕΣΙΚΑ ΔΕΔΟΜΕΝΑ </vt:lpstr>
      <vt:lpstr> Εισαγωγή</vt:lpstr>
      <vt:lpstr>DATA SET</vt:lpstr>
      <vt:lpstr>Παρουσίαση του PowerPoint</vt:lpstr>
      <vt:lpstr>TRAINING</vt:lpstr>
      <vt:lpstr>Παρουσίαση του PowerPoint</vt:lpstr>
      <vt:lpstr>VGG16</vt:lpstr>
      <vt:lpstr>Inception </vt:lpstr>
      <vt:lpstr>ΚΑΙΝΟΥΡΓΙΟ ΜΟΝΤΕΛΟ</vt:lpstr>
      <vt:lpstr>DenseNet 121</vt:lpstr>
      <vt:lpstr>CALIBRATION </vt:lpstr>
      <vt:lpstr>ΣΥΜΠΕΡΑΣΜΑΤΑ</vt:lpstr>
      <vt:lpstr>Ευχαριστώ πολύ για τον χρόνο σας!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MULTI-MODEL ANALYSIS</dc:title>
  <dc:creator>dimitris kalogeropoulos</dc:creator>
  <cp:lastModifiedBy>DIMITRIOS KALOGEROPOULOS</cp:lastModifiedBy>
  <cp:revision>10</cp:revision>
  <dcterms:modified xsi:type="dcterms:W3CDTF">2023-07-03T14:46:59Z</dcterms:modified>
</cp:coreProperties>
</file>